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86"/>
  </p:notesMasterIdLst>
  <p:sldIdLst>
    <p:sldId id="339" r:id="rId2"/>
    <p:sldId id="348" r:id="rId3"/>
    <p:sldId id="340" r:id="rId4"/>
    <p:sldId id="392" r:id="rId5"/>
    <p:sldId id="341" r:id="rId6"/>
    <p:sldId id="393" r:id="rId7"/>
    <p:sldId id="399" r:id="rId8"/>
    <p:sldId id="398" r:id="rId9"/>
    <p:sldId id="342" r:id="rId10"/>
    <p:sldId id="349" r:id="rId11"/>
    <p:sldId id="343" r:id="rId12"/>
    <p:sldId id="344" r:id="rId13"/>
    <p:sldId id="345" r:id="rId14"/>
    <p:sldId id="350" r:id="rId15"/>
    <p:sldId id="346" r:id="rId16"/>
    <p:sldId id="356" r:id="rId17"/>
    <p:sldId id="347" r:id="rId18"/>
    <p:sldId id="394" r:id="rId19"/>
    <p:sldId id="395" r:id="rId20"/>
    <p:sldId id="396" r:id="rId21"/>
    <p:sldId id="397" r:id="rId22"/>
    <p:sldId id="351" r:id="rId23"/>
    <p:sldId id="352" r:id="rId24"/>
    <p:sldId id="353" r:id="rId25"/>
    <p:sldId id="355" r:id="rId26"/>
    <p:sldId id="403" r:id="rId27"/>
    <p:sldId id="406" r:id="rId28"/>
    <p:sldId id="408" r:id="rId29"/>
    <p:sldId id="359" r:id="rId30"/>
    <p:sldId id="400" r:id="rId31"/>
    <p:sldId id="402" r:id="rId32"/>
    <p:sldId id="360" r:id="rId33"/>
    <p:sldId id="361" r:id="rId34"/>
    <p:sldId id="362" r:id="rId35"/>
    <p:sldId id="363" r:id="rId36"/>
    <p:sldId id="409" r:id="rId37"/>
    <p:sldId id="410" r:id="rId38"/>
    <p:sldId id="411" r:id="rId39"/>
    <p:sldId id="364" r:id="rId40"/>
    <p:sldId id="365" r:id="rId41"/>
    <p:sldId id="366" r:id="rId42"/>
    <p:sldId id="412" r:id="rId43"/>
    <p:sldId id="413" r:id="rId44"/>
    <p:sldId id="414" r:id="rId45"/>
    <p:sldId id="415" r:id="rId46"/>
    <p:sldId id="368" r:id="rId47"/>
    <p:sldId id="369" r:id="rId48"/>
    <p:sldId id="370" r:id="rId49"/>
    <p:sldId id="416" r:id="rId50"/>
    <p:sldId id="417" r:id="rId51"/>
    <p:sldId id="418" r:id="rId52"/>
    <p:sldId id="419" r:id="rId53"/>
    <p:sldId id="372" r:id="rId54"/>
    <p:sldId id="373" r:id="rId55"/>
    <p:sldId id="374" r:id="rId56"/>
    <p:sldId id="376" r:id="rId57"/>
    <p:sldId id="421" r:id="rId58"/>
    <p:sldId id="422" r:id="rId59"/>
    <p:sldId id="425" r:id="rId60"/>
    <p:sldId id="426" r:id="rId61"/>
    <p:sldId id="377" r:id="rId62"/>
    <p:sldId id="378" r:id="rId63"/>
    <p:sldId id="379" r:id="rId64"/>
    <p:sldId id="427" r:id="rId65"/>
    <p:sldId id="428" r:id="rId66"/>
    <p:sldId id="429" r:id="rId67"/>
    <p:sldId id="430" r:id="rId68"/>
    <p:sldId id="431" r:id="rId69"/>
    <p:sldId id="382" r:id="rId70"/>
    <p:sldId id="383" r:id="rId71"/>
    <p:sldId id="384" r:id="rId72"/>
    <p:sldId id="385" r:id="rId73"/>
    <p:sldId id="432" r:id="rId74"/>
    <p:sldId id="433" r:id="rId75"/>
    <p:sldId id="435" r:id="rId76"/>
    <p:sldId id="436" r:id="rId77"/>
    <p:sldId id="387" r:id="rId78"/>
    <p:sldId id="388" r:id="rId79"/>
    <p:sldId id="389" r:id="rId80"/>
    <p:sldId id="437" r:id="rId81"/>
    <p:sldId id="441" r:id="rId82"/>
    <p:sldId id="438" r:id="rId83"/>
    <p:sldId id="439" r:id="rId84"/>
    <p:sldId id="440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rries and Small Fruit Crops 6990.1" id="{CFF6C3CB-3114-47A9-9DDC-79455C18472F}">
          <p14:sldIdLst>
            <p14:sldId id="339"/>
            <p14:sldId id="348"/>
            <p14:sldId id="340"/>
            <p14:sldId id="392"/>
            <p14:sldId id="341"/>
            <p14:sldId id="393"/>
            <p14:sldId id="399"/>
            <p14:sldId id="398"/>
          </p14:sldIdLst>
        </p14:section>
        <p14:section name="Cereal Grain Crops 6990.3" id="{5DC3E02B-BB71-4C77-809B-359481122D7A}">
          <p14:sldIdLst>
            <p14:sldId id="342"/>
            <p14:sldId id="349"/>
            <p14:sldId id="343"/>
            <p14:sldId id="344"/>
          </p14:sldIdLst>
        </p14:section>
        <p14:section name="Citrus Fruit Crops 6990.4" id="{936FC76F-3ECD-4E37-9EE1-72EFCA8BB1DA}">
          <p14:sldIdLst>
            <p14:sldId id="345"/>
            <p14:sldId id="350"/>
            <p14:sldId id="346"/>
            <p14:sldId id="356"/>
            <p14:sldId id="347"/>
            <p14:sldId id="394"/>
            <p14:sldId id="395"/>
            <p14:sldId id="396"/>
            <p14:sldId id="397"/>
          </p14:sldIdLst>
        </p14:section>
        <p14:section name="Cucurbit Veg Crops 6990.5" id="{85B78AEA-9FC6-4BF3-90A5-E1544EAA41D9}">
          <p14:sldIdLst>
            <p14:sldId id="351"/>
            <p14:sldId id="352"/>
            <p14:sldId id="353"/>
            <p14:sldId id="355"/>
            <p14:sldId id="403"/>
            <p14:sldId id="406"/>
            <p14:sldId id="408"/>
            <p14:sldId id="359"/>
            <p14:sldId id="400"/>
            <p14:sldId id="402"/>
          </p14:sldIdLst>
        </p14:section>
        <p14:section name="Fruiting Veg Crops 6990.6" id="{B08C2279-29D1-431B-BD50-C816978AFA0D}">
          <p14:sldIdLst>
            <p14:sldId id="360"/>
            <p14:sldId id="361"/>
            <p14:sldId id="362"/>
            <p14:sldId id="363"/>
            <p14:sldId id="409"/>
            <p14:sldId id="410"/>
            <p14:sldId id="411"/>
          </p14:sldIdLst>
        </p14:section>
        <p14:section name="Legume Veg Crops 6990.9" id="{FE950A7E-EB52-46E2-AD57-0A6D90FABFD7}">
          <p14:sldIdLst>
            <p14:sldId id="364"/>
            <p14:sldId id="365"/>
            <p14:sldId id="366"/>
            <p14:sldId id="412"/>
            <p14:sldId id="413"/>
            <p14:sldId id="414"/>
            <p14:sldId id="415"/>
          </p14:sldIdLst>
        </p14:section>
        <p14:section name="Oilseed Crops 6990.10" id="{BEE0B8D4-0D8B-4FE7-821F-20CFB9164EE4}">
          <p14:sldIdLst>
            <p14:sldId id="368"/>
            <p14:sldId id="369"/>
            <p14:sldId id="370"/>
            <p14:sldId id="416"/>
            <p14:sldId id="417"/>
            <p14:sldId id="418"/>
            <p14:sldId id="419"/>
          </p14:sldIdLst>
        </p14:section>
        <p14:section name="Pome Fruit Crops 6990.11" id="{A7FCCD2E-4742-46FC-AF5D-5C511E78ECE8}">
          <p14:sldIdLst>
            <p14:sldId id="372"/>
            <p14:sldId id="373"/>
            <p14:sldId id="374"/>
            <p14:sldId id="376"/>
            <p14:sldId id="421"/>
            <p14:sldId id="422"/>
            <p14:sldId id="425"/>
            <p14:sldId id="426"/>
          </p14:sldIdLst>
        </p14:section>
        <p14:section name="Root &amp; Tuber Veg Crops 6990.12" id="{4E9566E9-C7AB-40F6-BFC8-29D3CA1C8A6D}">
          <p14:sldIdLst>
            <p14:sldId id="377"/>
            <p14:sldId id="378"/>
            <p14:sldId id="379"/>
            <p14:sldId id="427"/>
            <p14:sldId id="428"/>
            <p14:sldId id="429"/>
            <p14:sldId id="430"/>
            <p14:sldId id="431"/>
          </p14:sldIdLst>
        </p14:section>
        <p14:section name="Stone Fruit Crops 6990.13" id="{A1909DE6-328C-406A-B7B8-8A48E79F34A7}">
          <p14:sldIdLst>
            <p14:sldId id="382"/>
            <p14:sldId id="383"/>
            <p14:sldId id="384"/>
            <p14:sldId id="385"/>
            <p14:sldId id="432"/>
            <p14:sldId id="433"/>
            <p14:sldId id="435"/>
            <p14:sldId id="436"/>
          </p14:sldIdLst>
        </p14:section>
        <p14:section name="Tree Nut Crops 6990.14" id="{D7E7BE7C-52B9-4841-9609-19A79B2B82DC}">
          <p14:sldIdLst>
            <p14:sldId id="387"/>
            <p14:sldId id="388"/>
            <p14:sldId id="389"/>
            <p14:sldId id="437"/>
            <p14:sldId id="441"/>
            <p14:sldId id="438"/>
            <p14:sldId id="439"/>
            <p14:sldId id="4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0C1DB9-E526-7103-B8E0-649458ACAF75}" name="Desjarlais, Nathan@CDPR" initials="DN" userId="S::Nathan.Desjarlais@cdpr.ca.gov::f820519a-6678-4590-a995-c58b84378d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0DD"/>
    <a:srgbClr val="FAF9F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651" autoAdjust="0"/>
  </p:normalViewPr>
  <p:slideViewPr>
    <p:cSldViewPr snapToGrid="0">
      <p:cViewPr varScale="1">
        <p:scale>
          <a:sx n="93" d="100"/>
          <a:sy n="93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F011A-236A-4CD4-9890-CFB771E1DBD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2FBC-791F-4B41-B283-56FA9C8B6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0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9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3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4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</a:t>
            </a:r>
            <a:r>
              <a:rPr lang="en-US" i="1" dirty="0"/>
              <a:t>Attractiveness of Agricultural Crops to Pollinating Bees for the Collection of Nectar and/or Pollen</a:t>
            </a:r>
            <a:r>
              <a:rPr lang="en-US" dirty="0"/>
              <a:t>, 2017, Peas do not require bee pollination or do they use managed pollinators.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7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</a:t>
            </a:r>
            <a:r>
              <a:rPr lang="en-US" i="1" dirty="0"/>
              <a:t>Attractiveness of Agricultural Crops to Pollinating Bees for the Collection of Nectar and/or Pollen</a:t>
            </a:r>
            <a:r>
              <a:rPr lang="en-US" dirty="0"/>
              <a:t>, 2017, cotton does not require bee pollination or do growers use managed pollinators.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6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</a:t>
            </a:r>
            <a:r>
              <a:rPr lang="en-US" i="1" dirty="0"/>
              <a:t>Attractiveness of Agricultural Crops to Pollinating Bees for the Collection of Nectar and/or Pollen</a:t>
            </a:r>
            <a:r>
              <a:rPr lang="en-US" dirty="0"/>
              <a:t>, 2017, Potatoes only require bee pollination when grown for seed, they do not use managed pollinators.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2FBC-791F-4B41-B283-56FA9C8B670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7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4843-7F4A-4B19-9F91-FE5DA9D7A27A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B346-D477-42ED-9582-4930A28BB9F9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00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B346-D477-42ED-9582-4930A28BB9F9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5983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B346-D477-42ED-9582-4930A28BB9F9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7130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B346-D477-42ED-9582-4930A28BB9F9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07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B346-D477-42ED-9582-4930A28BB9F9}" type="datetime1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903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B346-D477-42ED-9582-4930A28BB9F9}" type="datetime1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27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E431-4D86-486E-9C94-F2A009407550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9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EB1E-9D65-4473-94DF-55FCBD8A93F6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7FF2-B4BE-4839-A775-BAFB3F82E60B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2430-7B58-4518-801B-DA0D73A5CBBE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3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5453-01F2-45E2-9EEE-42954A238CD0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4E7D-D650-45E8-A826-1FF14E2AD9A1}" type="datetime1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FF37-DE1C-4219-94C2-C65A9BE8BADA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7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61B0-2DCA-48C5-8080-B3C813B5EB45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8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5051-20F3-4496-AD52-0A8371494406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51A-8C5D-49D7-813F-959814EACB6D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2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6514" y="6471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83B346-D477-42ED-9582-4930A28BB9F9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5092" y="644806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0700-F302-4C27-944C-DA08E7888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3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Berries and Small Fruits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2060574"/>
            <a:ext cx="4396339" cy="4195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Section 6990.1</a:t>
            </a:r>
          </a:p>
          <a:p>
            <a:r>
              <a:rPr lang="en-US" dirty="0"/>
              <a:t>EPA Crop Groups 13 and 13-07</a:t>
            </a:r>
          </a:p>
          <a:p>
            <a:r>
              <a:rPr lang="en-US" dirty="0"/>
              <a:t>Mulberries exempt from the article</a:t>
            </a:r>
          </a:p>
          <a:p>
            <a:r>
              <a:rPr lang="en-US" dirty="0"/>
              <a:t>Examples of remaining crops on right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175" y="1736334"/>
            <a:ext cx="6657654" cy="45200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Caneberries</a:t>
            </a:r>
            <a:r>
              <a:rPr lang="en-US" dirty="0"/>
              <a:t> (e.g., blackberry, raspberry, loganberry)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Bushberries (e.g., blueberries, currants, cranberry, lingonberry)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Large shrub/tree berry (e.g., chokecherry, elderberry)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Small fruit vine climbing (e.g., grape [raisin, table, wine], fuzzy kiwi)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Low growing berry (e.g., strawberry)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Cultivars, varieties, and hybrids of these commodities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AEC-6541-25C1-4EDE-7EFA2186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Products Used on Cereal Grains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81-4E39-BD05-4F8B-08813F81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Clothianidin: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Belay Insecticide (EPA Registration No. 59639-150-AA) to rice (applications to rice are exempt)</a:t>
            </a:r>
          </a:p>
          <a:p>
            <a:r>
              <a:rPr lang="en-US" dirty="0"/>
              <a:t>Dinotefuran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  <a:p>
            <a:r>
              <a:rPr lang="en-US" dirty="0"/>
              <a:t>Imidacloprid: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  <a:p>
            <a:r>
              <a:rPr lang="en-US" dirty="0"/>
              <a:t>Thiamethoxam: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0DB0-0F56-CDF8-39B7-11AC48E376E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80365-080E-4891-6595-D8346E32A8CE}"/>
              </a:ext>
            </a:extLst>
          </p:cNvPr>
          <p:cNvSpPr txBox="1"/>
          <p:nvPr/>
        </p:nvSpPr>
        <p:spPr>
          <a:xfrm>
            <a:off x="4432827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a product on this slide does not mean it is registered on all crops in this crop group. Always check the label!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1B808-28C9-43D2-A2C5-95C05C05960E}"/>
              </a:ext>
            </a:extLst>
          </p:cNvPr>
          <p:cNvSpPr txBox="1"/>
          <p:nvPr/>
        </p:nvSpPr>
        <p:spPr>
          <a:xfrm>
            <a:off x="8865654" y="621166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a reminder, it is not a requirement for any product label to change as a result of DPR’s rulemaking.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6BD6-69FF-9C7C-F99A-1DA356ED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D805-3CFD-9739-D572-7E70264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Cereal Grains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67ADC-BDA5-4FA6-A4CE-10AD24D1D6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lphaLcParenR"/>
            </a:pPr>
            <a:r>
              <a:rPr lang="en-US" dirty="0"/>
              <a:t>Use is prohibited from heading (inflorescence or tassel emergence) to harvest.</a:t>
            </a:r>
          </a:p>
          <a:p>
            <a:pPr>
              <a:buFont typeface="+mj-lt"/>
              <a:buAutoNum type="alphaLcParenR"/>
            </a:pPr>
            <a:r>
              <a:rPr lang="en-US" dirty="0"/>
              <a:t>If multiple AIs </a:t>
            </a:r>
            <a:r>
              <a:rPr lang="en-US" u="sng" dirty="0"/>
              <a:t>or</a:t>
            </a:r>
            <a:r>
              <a:rPr lang="en-US" dirty="0"/>
              <a:t> both soil and foliar application methods are used on the crop during the growing season: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Total max combined application rate is 0.326 lbs. ai/A/season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more than 0.2 lbs. soil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more than 0.126 lbs. foliar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5429E-4FDB-4F3E-0AC0-5ABAE024A1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lphaLcParenR" startAt="3"/>
            </a:pPr>
            <a:r>
              <a:rPr lang="en-US" dirty="0"/>
              <a:t>If managed pollinators will be used during the growing season: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Soil application limited to 0.2 lbs. ai/A/season, limited to preplant or at-planting applications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Foliar application limited to 0.1 lbs. ai/A/season, limited to between pre-plant to heading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FD47B-4871-F5F7-B477-C2D3A565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9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DF59-A27B-CBBD-449B-4CCA21C5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FA3CC-A692-0645-5B92-858948E0AD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Current registered uses of the four neonicotinoid active ingredients on non-exempt crops appear limited to seed treatment. These use is exempt from this article.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2670F-1F70-25FA-9E33-90104DB2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1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Citrus Fruit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766" y="1937285"/>
            <a:ext cx="4396339" cy="4195763"/>
          </a:xfrm>
        </p:spPr>
        <p:txBody>
          <a:bodyPr>
            <a:noAutofit/>
          </a:bodyPr>
          <a:lstStyle/>
          <a:p>
            <a:r>
              <a:rPr lang="en-US" dirty="0"/>
              <a:t>Section 6990.4</a:t>
            </a:r>
          </a:p>
          <a:p>
            <a:r>
              <a:rPr lang="en-US" dirty="0"/>
              <a:t>EPA Crop Groups 10 and 10-10</a:t>
            </a:r>
          </a:p>
          <a:p>
            <a:r>
              <a:rPr lang="en-US" dirty="0"/>
              <a:t>Examples on right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6805" y="1725433"/>
            <a:ext cx="6524090" cy="4407615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Australian limes (desert, finger, round)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Calamondin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Citron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Grapefruit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Kumquat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Lemon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Orange (sour and sweet)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Pummelo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Satsuma mandarin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Tangerine (Mandarin)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Cultivars, varieties, and hybrids of these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4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AEC-6541-25C1-4EDE-7EFA2186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Products Used on Citrus Fruit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81-4E39-BD05-4F8B-08813F81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Clothianidin: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  <a:p>
            <a:r>
              <a:rPr lang="en-US" dirty="0"/>
              <a:t>Dinotefuran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Safari 20 SG Insecticide (EPA Registration No. 33657-16-AA-59639)</a:t>
            </a:r>
          </a:p>
          <a:p>
            <a:r>
              <a:rPr lang="en-US" dirty="0"/>
              <a:t>Imidacloprid: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Admire Pro Systemic Protectant (EPA Registration No. 264-827-ZA), Macho 4.0 (EPA Registration No. 42750-140-AA), Wrangler Insecticide (34704-931-AA)</a:t>
            </a:r>
          </a:p>
          <a:p>
            <a:r>
              <a:rPr lang="en-US" dirty="0"/>
              <a:t>Thiamethoxam: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Actara</a:t>
            </a:r>
            <a:r>
              <a:rPr lang="en-US" dirty="0"/>
              <a:t> (EPA Registration No. 100-938-ZA), Agri-Flex Miticide/Insecticide (EPA Registration No. 100-1350-ZA)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0DB0-0F56-CDF8-39B7-11AC48E376E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1DCBA-C0FC-AA50-052F-609768EA6E4E}"/>
              </a:ext>
            </a:extLst>
          </p:cNvPr>
          <p:cNvSpPr txBox="1"/>
          <p:nvPr/>
        </p:nvSpPr>
        <p:spPr>
          <a:xfrm>
            <a:off x="4432827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a product on this slide does not mean it is registered on all crops in this crop group. Always check the label!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1B808-28C9-43D2-A2C5-95C05C05960E}"/>
              </a:ext>
            </a:extLst>
          </p:cNvPr>
          <p:cNvSpPr txBox="1"/>
          <p:nvPr/>
        </p:nvSpPr>
        <p:spPr>
          <a:xfrm>
            <a:off x="8865654" y="621166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a reminder, it is not a requirement for any product label to change as a result of DPR’s rulemaking.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6BD6-69FF-9C7C-F99A-1DA356ED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Citrus Fruit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lphaLcParenR"/>
            </a:pPr>
            <a:r>
              <a:rPr lang="en-US" dirty="0"/>
              <a:t>Use is prohibited during bloom.</a:t>
            </a:r>
          </a:p>
          <a:p>
            <a:pPr>
              <a:buFont typeface="+mj-lt"/>
              <a:buAutoNum type="alphaLcParenR"/>
            </a:pPr>
            <a:r>
              <a:rPr lang="en-US" dirty="0"/>
              <a:t>If multiple AIs </a:t>
            </a:r>
            <a:r>
              <a:rPr lang="en-US" u="sng" dirty="0"/>
              <a:t>or</a:t>
            </a:r>
            <a:r>
              <a:rPr lang="en-US" dirty="0"/>
              <a:t> both soil and foliar application methods are used on the crop during the growing season: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max combined application rate is 0.422 lbs. ai/A/season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more than 0.25 lbs. soil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more than 0.172 lbs. foliar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lphaLcParenR" startAt="3"/>
            </a:pPr>
            <a:r>
              <a:rPr lang="en-US" dirty="0"/>
              <a:t>The application timing and rate restrictions on the following slide always apply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1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2ACC-4402-1733-6634-A18D6DF9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Rate and Timing Restrictions for Citrus Fruit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046CA-6C8C-5992-9652-2ADB5029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16</a:t>
            </a:fld>
            <a:endParaRPr lang="en-US"/>
          </a:p>
        </p:txBody>
      </p:sp>
      <p:pic>
        <p:nvPicPr>
          <p:cNvPr id="12" name="Content Placeholder 11" descr="Clothianidin: For soil applications of Clothianidin, do not apply more than 0.2 lbs ai/A/season and only apply between petal fall and September 17. For foliar applications of Clothianidin, do not apply more than 0.172 lbs ai/A/season and only apply between between petal fall and November 20.&#10;Dinotefuran: For soil applications of Dinotefuran, do not apply more than 0.172 lbs ai/A/season and only apply between petal fall and February 10. For foliar applications of dinotefuran, do not apply more than 0.172 lbs ai/A/season and only apply between petal fall and November 20.&#10;Imidacloprid: For soil applications of Imidacloprid, do not apply more than 0.25 lbs ai/A/season and only apply between petal fall and February 10. For foliar applications of imidacloprid, do not apply more than 0.172 lbs ai/A/season and only apply between petal fall and November 20.&#10;Thiamethoxam: For soil applications of thiamethoxam, do not apply more than 0.172 lbs ai/A/season and only apply between petal fall and February 10. For foliar applications of thiamethoxam, do not apply more than 0.172 lbs ai/A/season and only apply between petal fall and November 20.">
            <a:extLst>
              <a:ext uri="{FF2B5EF4-FFF2-40B4-BE49-F238E27FC236}">
                <a16:creationId xmlns:a16="http://schemas.microsoft.com/office/drawing/2014/main" id="{075951BD-2AC8-28A8-C860-D0DE2BCDE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8409" y="1995729"/>
            <a:ext cx="8724131" cy="4409553"/>
          </a:xfrm>
        </p:spPr>
      </p:pic>
    </p:spTree>
    <p:extLst>
      <p:ext uri="{BB962C8B-B14F-4D97-AF65-F5344CB8AC3E}">
        <p14:creationId xmlns:p14="http://schemas.microsoft.com/office/powerpoint/2010/main" val="2104118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Grower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Tulare County Orange grower, in District 1</a:t>
            </a:r>
          </a:p>
          <a:p>
            <a:r>
              <a:rPr lang="en-US" dirty="0"/>
              <a:t>In 2020, beginning of citrus bloom declared on March 28, petal fall on April 28</a:t>
            </a:r>
          </a:p>
          <a:p>
            <a:r>
              <a:rPr lang="en-US" dirty="0"/>
              <a:t>Usually only use one ai and one application method per growing season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F8BF4-B2D1-4BFE-46AF-65C92C85A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051179" cy="4200245"/>
          </a:xfrm>
        </p:spPr>
        <p:txBody>
          <a:bodyPr>
            <a:normAutofit/>
          </a:bodyPr>
          <a:lstStyle/>
          <a:p>
            <a:r>
              <a:rPr lang="en-US" dirty="0"/>
              <a:t>This year, grower plans to use imidacloprid (Montana 4F) via  soil and thiamethoxam (</a:t>
            </a:r>
            <a:r>
              <a:rPr lang="en-US" dirty="0" err="1"/>
              <a:t>Actara</a:t>
            </a:r>
            <a:r>
              <a:rPr lang="en-US" dirty="0"/>
              <a:t>) via foliar application</a:t>
            </a:r>
          </a:p>
          <a:p>
            <a:pPr lvl="1"/>
            <a:r>
              <a:rPr lang="en-US" dirty="0"/>
              <a:t>Rate caps in 6990.4(b) apply.</a:t>
            </a:r>
          </a:p>
          <a:p>
            <a:r>
              <a:rPr lang="en-US" dirty="0"/>
              <a:t>Application method required timing in 6990.4(a) and (c) always apply</a:t>
            </a:r>
          </a:p>
          <a:p>
            <a:pPr lvl="1"/>
            <a:r>
              <a:rPr lang="en-US" dirty="0"/>
              <a:t>No use prior to or during bloom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7F2FD-BA3F-C6BC-8D87-BB7AEADEB778}"/>
              </a:ext>
            </a:extLst>
          </p:cNvPr>
          <p:cNvSpPr txBox="1"/>
          <p:nvPr/>
        </p:nvSpPr>
        <p:spPr>
          <a:xfrm>
            <a:off x="0" y="621253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8DB8A-57D8-60E7-6316-D5FD42A9D677}"/>
              </a:ext>
            </a:extLst>
          </p:cNvPr>
          <p:cNvSpPr txBox="1"/>
          <p:nvPr/>
        </p:nvSpPr>
        <p:spPr>
          <a:xfrm>
            <a:off x="4489270" y="6182340"/>
            <a:ext cx="27021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Scenario is for illustrative purposes only, no recommendation is made or implied.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Scenario: Soil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178" y="1648058"/>
            <a:ext cx="4198609" cy="46191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6990.4(c) prohibits imidacloprid soil apps between Dec. 6 and petal fall (declared by Tulare CAC)</a:t>
            </a:r>
          </a:p>
          <a:p>
            <a:r>
              <a:rPr lang="en-US" dirty="0"/>
              <a:t>One soil application of Montana 4F post-bloom (early June) at min label rate (0.25 lbs. ai/A), but max rate allowed by 6990.4(b) and (c)</a:t>
            </a:r>
          </a:p>
          <a:p>
            <a:r>
              <a:rPr lang="en-US" dirty="0"/>
              <a:t>Label allows additional 0.25 </a:t>
            </a:r>
            <a:r>
              <a:rPr lang="en-US" dirty="0" err="1"/>
              <a:t>lbs</a:t>
            </a:r>
            <a:r>
              <a:rPr lang="en-US" dirty="0"/>
              <a:t> ai/A/year </a:t>
            </a:r>
          </a:p>
          <a:p>
            <a:r>
              <a:rPr lang="en-US" dirty="0"/>
              <a:t>Per 6990.4(b)(1), no more soil-applied neonics for the growing season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08838-8AED-91A1-04DC-929AFC9D398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FD3A2B7-0F08-67A0-7E90-EA5F623AF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05787" y="1773457"/>
            <a:ext cx="7779035" cy="4213644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3593C3A-842A-8C35-CFD0-46D1487F3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2368" y="3349374"/>
            <a:ext cx="462338" cy="328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3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Scenario: Foliar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016" y="1347317"/>
            <a:ext cx="4839128" cy="486435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6990.4(c) prohibits thiamethoxam foliar apps between Feb. 10 and petal fall (declared by Tulare CAC)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Note: Label has stricter requirements</a:t>
            </a:r>
          </a:p>
          <a:p>
            <a:r>
              <a:rPr lang="en-US" dirty="0"/>
              <a:t>Label and regulation allow two foliar applications of </a:t>
            </a:r>
            <a:r>
              <a:rPr lang="en-US" dirty="0" err="1"/>
              <a:t>Actara</a:t>
            </a:r>
            <a:r>
              <a:rPr lang="en-US" dirty="0"/>
              <a:t> at max rate (total of 0.172 </a:t>
            </a:r>
            <a:r>
              <a:rPr lang="en-US" dirty="0" err="1"/>
              <a:t>lbs</a:t>
            </a:r>
            <a:r>
              <a:rPr lang="en-US" dirty="0"/>
              <a:t> ai/A)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E.g., late August &amp; mid-October </a:t>
            </a:r>
          </a:p>
          <a:p>
            <a:r>
              <a:rPr lang="en-US" dirty="0"/>
              <a:t>Per label, no more foliar applications of thiamethoxam for growing season</a:t>
            </a:r>
          </a:p>
          <a:p>
            <a:r>
              <a:rPr lang="en-US" dirty="0"/>
              <a:t>Per 6990.4(b)(2) no more foliar-applied neonics for the growing season.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EABA3-32AE-6CAA-721F-677278127A1E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19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C05079-FB1A-3507-7316-70104090F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0912" y="1347318"/>
            <a:ext cx="7074328" cy="4864351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BC554F5-EFA7-F449-F6F7-3EC8A7F17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28400" y="3174713"/>
            <a:ext cx="614269" cy="328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B947CA-EB5E-B7B6-1E2A-D337C4588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80971" y="5301465"/>
            <a:ext cx="316444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030432-29C7-0421-7124-8EBF6D67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68931" y="5453865"/>
            <a:ext cx="496413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69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AEC-6541-25C1-4EDE-7EFA218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Example Products Used on Berries and Small Fruit Crops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81-4E39-BD05-4F8B-08813F81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Clothianidin: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Belay Insecticide (EPA Registration No. 59639-150-AA)</a:t>
            </a:r>
          </a:p>
          <a:p>
            <a:r>
              <a:rPr lang="en-US" dirty="0"/>
              <a:t>Dinotefuran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Venom Insecticide (EPA Registration No. 59639-135-AA)</a:t>
            </a:r>
          </a:p>
          <a:p>
            <a:r>
              <a:rPr lang="en-US" dirty="0"/>
              <a:t>Imidacloprid: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Admire Pro Systemic Protectant (EPA Registration No. 264-827-ZA), Wrangler Insecticide (34704-931-AA) Macho 4.0 (EPA Registration No. 42750-140-AA)</a:t>
            </a:r>
          </a:p>
          <a:p>
            <a:r>
              <a:rPr lang="en-US" dirty="0"/>
              <a:t>Thiamethoxam: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Platinum 75SG (EPA Registration No. 100-1291-AA), </a:t>
            </a:r>
            <a:r>
              <a:rPr lang="en-US" dirty="0" err="1"/>
              <a:t>Actara</a:t>
            </a:r>
            <a:r>
              <a:rPr lang="en-US" dirty="0"/>
              <a:t> (EPA Registration No. 100-938-ZA)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0DB0-0F56-CDF8-39B7-11AC48E376E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611CF-29C5-583D-9FA0-1F26A234EC65}"/>
              </a:ext>
            </a:extLst>
          </p:cNvPr>
          <p:cNvSpPr txBox="1"/>
          <p:nvPr/>
        </p:nvSpPr>
        <p:spPr>
          <a:xfrm>
            <a:off x="4432827" y="621864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a product on this slide does not mean it is registered on all crops in this crop group. Always check the label!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1B808-28C9-43D2-A2C5-95C05C05960E}"/>
              </a:ext>
            </a:extLst>
          </p:cNvPr>
          <p:cNvSpPr txBox="1"/>
          <p:nvPr/>
        </p:nvSpPr>
        <p:spPr>
          <a:xfrm>
            <a:off x="8865654" y="621864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a reminder, it is not a requirement for any product label to change as a result of DPR’s rulemaking.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6BD6-69FF-9C7C-F99A-1DA356ED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Scenario: Quarantine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en-US" dirty="0"/>
              <a:t>CDFA classifies Tulare County as “partially infested” with Asian Citrus Psyllid (ACP), a quarantine pest</a:t>
            </a:r>
          </a:p>
          <a:p>
            <a:r>
              <a:rPr lang="en-US" dirty="0"/>
              <a:t>Late in the growing season, ACP found near orchard.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CDFA requires grower to treat the orchard with a neonic product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667223" cy="4200245"/>
          </a:xfrm>
        </p:spPr>
        <p:txBody>
          <a:bodyPr>
            <a:normAutofit/>
          </a:bodyPr>
          <a:lstStyle/>
          <a:p>
            <a:r>
              <a:rPr lang="en-US" dirty="0"/>
              <a:t>Can the grower make additional applications to control ACP, even though they’ve already made applications this growing season and are at the maximum rates permitted by regulation?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Orange Scenario: Quarantine Pests</a:t>
            </a:r>
            <a:br>
              <a:rPr lang="en-US" sz="3600" dirty="0"/>
            </a:br>
            <a:r>
              <a:rPr lang="en-US" sz="3600" dirty="0"/>
              <a:t>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405" y="1789150"/>
            <a:ext cx="5676251" cy="48539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 6990(c)(3), applications to control a quarantine pest (like ACP) are exempt from the article.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Label may allow applications during bloom in certain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would not count against rate caps in 6990.4(b) or (c).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are not required to follow timing restrictions in 6990.4(c)</a:t>
            </a:r>
          </a:p>
          <a:p>
            <a:r>
              <a:rPr lang="en-US" dirty="0"/>
              <a:t>The grower must obtain a PCA written recommendation for the ACP applications</a:t>
            </a:r>
          </a:p>
          <a:p>
            <a:r>
              <a:rPr lang="en-US" dirty="0"/>
              <a:t>The grower must keep the recommendation for two years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3138" y="1789150"/>
            <a:ext cx="5511865" cy="42002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Note: Label must still be followed. For this scenario, that means: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Label would only permit 0.25 </a:t>
            </a:r>
            <a:r>
              <a:rPr lang="en-US" dirty="0" err="1"/>
              <a:t>lb</a:t>
            </a:r>
            <a:r>
              <a:rPr lang="en-US" dirty="0"/>
              <a:t> ai/A imidacloprid (soil or foliar) until the following May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additional thiamethoxam can be applied in the growing season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Cucurbit Vegetable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Section 6990.5</a:t>
            </a:r>
          </a:p>
          <a:p>
            <a:r>
              <a:rPr lang="en-US" dirty="0"/>
              <a:t>EPA Crop Group 9</a:t>
            </a:r>
          </a:p>
          <a:p>
            <a:r>
              <a:rPr lang="en-US" dirty="0"/>
              <a:t>Examples on right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387" y="1551398"/>
            <a:ext cx="7048071" cy="4345968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Balsam apple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Chayote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Citron melon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Cucumber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Gherkin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Gourd, edible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Muskmelon (includes cantaloupe, honeydew, etc.)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Pumpkin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Summer squash (includes zucchini)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Winter squash (includes butternut, acorn, spaghetti)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Watermelon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AEC-6541-25C1-4EDE-7EFA2186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Products Used on Cucurbit Vegetables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81-4E39-BD05-4F8B-08813F81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Clothianidin: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Belay Insecticide (59639-150-AA)</a:t>
            </a:r>
          </a:p>
          <a:p>
            <a:r>
              <a:rPr lang="en-US" dirty="0"/>
              <a:t>Dinotefuran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Venom Insecticide (EPA Registration No. 59639-135-AA)</a:t>
            </a:r>
          </a:p>
          <a:p>
            <a:r>
              <a:rPr lang="en-US" dirty="0"/>
              <a:t>Imidacloprid: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Admire Pro Systemic Protectant (EPA Registration No. 264-827-ZA), Advise Four (EPA Registration No. 1381-219-ZA), Wrangler Insecticide (34704-931-AA)</a:t>
            </a:r>
          </a:p>
          <a:p>
            <a:r>
              <a:rPr lang="en-US" dirty="0"/>
              <a:t>Thiamethoxam: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Actara</a:t>
            </a:r>
            <a:r>
              <a:rPr lang="en-US" dirty="0"/>
              <a:t> (EPA Registration No. 100-938-ZA), Platinum 75SG (EPA Registration No. 100-1291-AA)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0DB0-0F56-CDF8-39B7-11AC48E376E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27F96-90CF-AACB-3C05-5BEA4E029F05}"/>
              </a:ext>
            </a:extLst>
          </p:cNvPr>
          <p:cNvSpPr txBox="1"/>
          <p:nvPr/>
        </p:nvSpPr>
        <p:spPr>
          <a:xfrm>
            <a:off x="4432827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a product on this slide does not mean it is registered on all crops in this crop group. Always check the label!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1B808-28C9-43D2-A2C5-95C05C05960E}"/>
              </a:ext>
            </a:extLst>
          </p:cNvPr>
          <p:cNvSpPr txBox="1"/>
          <p:nvPr/>
        </p:nvSpPr>
        <p:spPr>
          <a:xfrm>
            <a:off x="8865654" y="621166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a reminder, it is not a requirement for any product label to change as a result of DPR’s rulemaking.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6BD6-69FF-9C7C-F99A-1DA356ED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02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Cucurbit Vegetables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1489755"/>
            <a:ext cx="4853540" cy="4766584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lphaLcParenR"/>
            </a:pPr>
            <a:r>
              <a:rPr lang="en-US" dirty="0"/>
              <a:t>Use is prohibited during bloom, </a:t>
            </a:r>
            <a:r>
              <a:rPr lang="en-US" u="sng" dirty="0"/>
              <a:t>except</a:t>
            </a:r>
            <a:r>
              <a:rPr lang="en-US" dirty="0"/>
              <a:t> soil applications of dinotefuran which can be applied during bloom.</a:t>
            </a:r>
          </a:p>
          <a:p>
            <a:pPr>
              <a:buFont typeface="+mj-lt"/>
              <a:buAutoNum type="alphaLcParenR"/>
            </a:pPr>
            <a:r>
              <a:rPr lang="en-US" dirty="0"/>
              <a:t>If multiple AIs </a:t>
            </a:r>
            <a:r>
              <a:rPr lang="en-US" u="sng" dirty="0"/>
              <a:t>or</a:t>
            </a:r>
            <a:r>
              <a:rPr lang="en-US" dirty="0"/>
              <a:t> both soil and foliar application methods are used on the crop during the growing season: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max combined application rate is 0.736 lbs. ai/A/season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more than 0.536 lbs. soil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more than 0.2 lbs. foliar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1489754"/>
            <a:ext cx="6273805" cy="5072518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lphaLcParenR" startAt="3"/>
            </a:pPr>
            <a:r>
              <a:rPr lang="en-US" dirty="0"/>
              <a:t>If managed pollinators are used with the crop, the application timing and rate restrictions on the following slide apply</a:t>
            </a:r>
          </a:p>
          <a:p>
            <a:pPr>
              <a:buFont typeface="+mj-lt"/>
              <a:buAutoNum type="alphaLcParenR" startAt="3"/>
            </a:pPr>
            <a:r>
              <a:rPr lang="en-US" dirty="0"/>
              <a:t>Exceptions: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Cucumbers: If managed pollinators will be used, foliar applications of dinotefuran, imidacloprid, or thiamethoxam are prohibited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Melons: If managed pollinators will be used, soil applications of clothianidin are prohibited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98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2ACC-4402-1733-6634-A18D6DF9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Rate and Timing Restrictions for Cucurbit Vegetables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046CA-6C8C-5992-9652-2ADB5029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25</a:t>
            </a:fld>
            <a:endParaRPr lang="en-US"/>
          </a:p>
        </p:txBody>
      </p:sp>
      <p:pic>
        <p:nvPicPr>
          <p:cNvPr id="8" name="Content Placeholder 7" descr="If managed pollinators will be used during the growing season, the following restrictions apply: Clothianidin: For soil applications of Clothianidin, do not apply more than 0.2 lbs ai/A/season and only apply from pre-planting until primary side shoot formation. For foliar applications of Clothianidin, do not apply more than 0.2 lbs ai/A/season and only apply from pre-planting until bloom.&#10;Dinotefuran: For soil applications of Dinotefuran, do not apply. For foliar applications of dinotefuran, do not apply more than 0.172 lbs ai/A/season and only apply from pre-planting until bloom.&#10;Imidacloprid: For soil applications of Imidacloprid, do not apply more than 0.172 lbs ai/A/season and only apply from pre-planting until fifth true leaf on main stem unfolded. For foliar applications of imidacloprid, do not apply more than 0.172 lbs ai/A/season and only apply from pre-planting until bloom.&#10;Thiamethoxam: For soil applications of thiamethoxam, do not apply more than 0.172 lbs ai/A/season and only apply from pre-planting until fifth true leaf on main stem unfolded. For foliar applications of thiamethoxam, do not apply more than 0.172 lbs ai/A/season and only apply from pre-planting until bloom.">
            <a:extLst>
              <a:ext uri="{FF2B5EF4-FFF2-40B4-BE49-F238E27FC236}">
                <a16:creationId xmlns:a16="http://schemas.microsoft.com/office/drawing/2014/main" id="{B4E1B0B0-5D0B-B2D1-3553-26FA8E2D6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470" y="1853248"/>
            <a:ext cx="7719060" cy="4904442"/>
          </a:xfrm>
        </p:spPr>
      </p:pic>
    </p:spTree>
    <p:extLst>
      <p:ext uri="{BB962C8B-B14F-4D97-AF65-F5344CB8AC3E}">
        <p14:creationId xmlns:p14="http://schemas.microsoft.com/office/powerpoint/2010/main" val="43337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Pumpkin Grower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030" y="2060575"/>
            <a:ext cx="4636622" cy="4195763"/>
          </a:xfrm>
        </p:spPr>
        <p:txBody>
          <a:bodyPr>
            <a:normAutofit/>
          </a:bodyPr>
          <a:lstStyle/>
          <a:p>
            <a:r>
              <a:rPr lang="en-US" dirty="0"/>
              <a:t>Planning soil applications of imidacloprid (Admire Pro) and thiamethoxam (Platinum 75SG) </a:t>
            </a:r>
          </a:p>
          <a:p>
            <a:r>
              <a:rPr lang="en-US" dirty="0"/>
              <a:t>Planning foliar applications of clothianidin (Belay 50 </a:t>
            </a:r>
            <a:r>
              <a:rPr lang="en-US" dirty="0" err="1"/>
              <a:t>WDG</a:t>
            </a:r>
            <a:r>
              <a:rPr lang="en-US" dirty="0"/>
              <a:t> Insecticide)</a:t>
            </a:r>
          </a:p>
          <a:p>
            <a:r>
              <a:rPr lang="en-US" dirty="0"/>
              <a:t>Rate caps in section 6990.5(b) apply.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F8BF4-B2D1-4BFE-46AF-65C92C85A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051179" cy="4200245"/>
          </a:xfrm>
        </p:spPr>
        <p:txBody>
          <a:bodyPr>
            <a:normAutofit/>
          </a:bodyPr>
          <a:lstStyle/>
          <a:p>
            <a:r>
              <a:rPr lang="en-US" dirty="0"/>
              <a:t>Using managed pollinators with the crop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Application method rate caps and required timings in section 6990.5(c) apply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7F2FD-BA3F-C6BC-8D87-BB7AEADEB778}"/>
              </a:ext>
            </a:extLst>
          </p:cNvPr>
          <p:cNvSpPr txBox="1"/>
          <p:nvPr/>
        </p:nvSpPr>
        <p:spPr>
          <a:xfrm>
            <a:off x="0" y="621253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8DB8A-57D8-60E7-6316-D5FD42A9D677}"/>
              </a:ext>
            </a:extLst>
          </p:cNvPr>
          <p:cNvSpPr txBox="1"/>
          <p:nvPr/>
        </p:nvSpPr>
        <p:spPr>
          <a:xfrm>
            <a:off x="4489270" y="6182340"/>
            <a:ext cx="27021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Scenario is for illustrative purposes only, no recommendation is made or implied.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3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BA91-06B3-2E34-5078-8343E56F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Pumpkin Scenario: Regulation Restrictions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0A92-B4AC-0165-93CF-943F15740A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6990.5(b):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Up to 0.736 lbs. ai/A/season may be applied: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Soil: 0.536 lbs. ai/A/season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Foliar: 0.2 lbs. ai/A/season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05803-861C-AFB2-C72E-DF6D51D70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434195" cy="4506179"/>
          </a:xfrm>
        </p:spPr>
        <p:txBody>
          <a:bodyPr>
            <a:normAutofit/>
          </a:bodyPr>
          <a:lstStyle/>
          <a:p>
            <a:r>
              <a:rPr lang="en-US" dirty="0"/>
              <a:t>From 6990.5(c):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Soil applications of imidacloprid and thiamethoxam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Apply only from pre-planting until fifth true leaf on main stem unfolded.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Up to 0.172 lbs. ai/A/season for each ai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Foliar applications of c</a:t>
            </a:r>
            <a:r>
              <a:rPr lang="en-US" u="none" dirty="0">
                <a:effectLst/>
              </a:rPr>
              <a:t>lothianidin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u="none" dirty="0">
                <a:effectLst/>
              </a:rPr>
              <a:t>Apply only from pre-planting until bloom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u="none" dirty="0">
                <a:effectLst/>
              </a:rPr>
              <a:t>Up to 0.2 lbs. ai/A/season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1D454-03FA-B0AD-3225-2F285BA7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8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DFF6254-7D06-34EF-3617-9FC59315A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2860" y="3839647"/>
            <a:ext cx="5987964" cy="286937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45DB83-A8D4-4842-F4AF-03B0FADA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Pumpkin Scenario: Soil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359F-8FD4-3940-6D53-77CEB6AB9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530" y="1433853"/>
            <a:ext cx="4955121" cy="4822486"/>
          </a:xfrm>
        </p:spPr>
        <p:txBody>
          <a:bodyPr>
            <a:normAutofit/>
          </a:bodyPr>
          <a:lstStyle/>
          <a:p>
            <a:r>
              <a:rPr lang="en-US" dirty="0"/>
              <a:t>One soil application of Admire Pro at under min label rate (~4.75 oz), but max rate allowed by 6990.5(c) (0.172 </a:t>
            </a:r>
            <a:r>
              <a:rPr lang="en-US" dirty="0" err="1"/>
              <a:t>lbs</a:t>
            </a:r>
            <a:r>
              <a:rPr lang="en-US" dirty="0"/>
              <a:t> ai/A/season)</a:t>
            </a:r>
          </a:p>
          <a:p>
            <a:r>
              <a:rPr lang="en-US" dirty="0"/>
              <a:t>One soil application of Platinum 75SG at max label rate allowed by label and 6990.5(c) (0.172 </a:t>
            </a:r>
            <a:r>
              <a:rPr lang="en-US" dirty="0" err="1"/>
              <a:t>lbs</a:t>
            </a:r>
            <a:r>
              <a:rPr lang="en-US" dirty="0"/>
              <a:t> ai/A/season)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4F3E3-3AA5-7A9B-80E3-09828F3F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28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0BCCD0-B1CC-587B-9CBD-C63F0B2F7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81353" y="4232953"/>
            <a:ext cx="509386" cy="236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9FDC22-7F42-DEA1-3E90-E78C3D67D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09084" y="6709020"/>
            <a:ext cx="40269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7C12A0D-0D4E-94EB-F34C-93B9C2D6A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52" y="1236992"/>
            <a:ext cx="1892397" cy="196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4F950-650A-780F-DE9B-BEF0D78B1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152" y="1476802"/>
            <a:ext cx="5340624" cy="1225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FE8F4A-13F9-7B2D-C847-DF21F3FE7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859" y="2725928"/>
            <a:ext cx="5364799" cy="105103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AE8A5E-DABF-EA5C-C0B3-976FDD33D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29546" y="2367751"/>
            <a:ext cx="435403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8B73D0-CE05-B2E0-261E-690ECB0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27184" y="4054793"/>
            <a:ext cx="537765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24E1D6-5619-10F1-56B9-E7795CD96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71416" y="6553195"/>
            <a:ext cx="14940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512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B2E4E9-9149-3C9A-99C2-9EF2CC723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08787" y="1875534"/>
            <a:ext cx="6304444" cy="3336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E29BA-D1D6-5F61-5D3B-A1B6DE81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34" y="648757"/>
            <a:ext cx="10221410" cy="1280890"/>
          </a:xfrm>
        </p:spPr>
        <p:txBody>
          <a:bodyPr/>
          <a:lstStyle/>
          <a:p>
            <a:r>
              <a:rPr lang="en-US" dirty="0"/>
              <a:t>Pumpkin Scenario: Foliar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E53E2-8262-D3CC-AFC2-16AE7C4EF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048" y="1458930"/>
            <a:ext cx="5147352" cy="4931596"/>
          </a:xfrm>
          <a:noFill/>
        </p:spPr>
        <p:txBody>
          <a:bodyPr>
            <a:noAutofit/>
          </a:bodyPr>
          <a:lstStyle/>
          <a:p>
            <a:r>
              <a:rPr lang="en-US" dirty="0"/>
              <a:t>The Belay 50 </a:t>
            </a:r>
            <a:r>
              <a:rPr lang="en-US" dirty="0" err="1"/>
              <a:t>WDG</a:t>
            </a:r>
            <a:r>
              <a:rPr lang="en-US" dirty="0"/>
              <a:t> label permits up to 2.1 oz/A (0.067 </a:t>
            </a:r>
            <a:r>
              <a:rPr lang="en-US" dirty="0" err="1"/>
              <a:t>lb</a:t>
            </a:r>
            <a:r>
              <a:rPr lang="en-US" dirty="0"/>
              <a:t> ai/A) to be applied to the crop in a single application, and up to 0.2 lbs. ai/A/season </a:t>
            </a:r>
          </a:p>
          <a:p>
            <a:r>
              <a:rPr lang="en-US" dirty="0"/>
              <a:t>Consistent with the label and 6990.5(b) and (c), the grower does 3 pre-bloom foliar applications until reaching 0.2 lbs. ai/A/season</a:t>
            </a:r>
          </a:p>
          <a:p>
            <a:r>
              <a:rPr lang="en-US" dirty="0"/>
              <a:t>Per 6990.5(b)(2), no more foliar-applied neonics for the growing season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C303C-0A8A-F6EA-2D95-C9EE49AF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29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A74CA0-CB82-9845-25E7-6EAEEB89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7668" y="4561726"/>
            <a:ext cx="355485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2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Berries and Small Fruit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623318"/>
            <a:ext cx="4853541" cy="4489183"/>
          </a:xfrm>
        </p:spPr>
        <p:txBody>
          <a:bodyPr>
            <a:noAutofit/>
          </a:bodyPr>
          <a:lstStyle/>
          <a:p>
            <a:pPr>
              <a:buFont typeface="+mj-lt"/>
              <a:buAutoNum type="alphaLcParenR"/>
            </a:pPr>
            <a:r>
              <a:rPr lang="en-US" dirty="0"/>
              <a:t>Use is prohibited during bloom.</a:t>
            </a:r>
          </a:p>
          <a:p>
            <a:pPr>
              <a:buFont typeface="+mj-lt"/>
              <a:buAutoNum type="alphaLcParenR"/>
            </a:pPr>
            <a:r>
              <a:rPr lang="en-US" dirty="0"/>
              <a:t>If multiple AIs </a:t>
            </a:r>
            <a:r>
              <a:rPr lang="en-US" u="sng" dirty="0"/>
              <a:t>or</a:t>
            </a:r>
            <a:r>
              <a:rPr lang="en-US" dirty="0"/>
              <a:t> both soil and foliar application methods are used on the crop during the growing season:</a:t>
            </a:r>
          </a:p>
          <a:p>
            <a:pPr lvl="1"/>
            <a:r>
              <a:rPr lang="en-US" dirty="0"/>
              <a:t>Total max combined application rate is 0.3 lbs. ai/A/season</a:t>
            </a:r>
          </a:p>
          <a:p>
            <a:pPr lvl="1"/>
            <a:r>
              <a:rPr lang="en-US" dirty="0"/>
              <a:t>No more than 0.2 lbs. soil</a:t>
            </a:r>
          </a:p>
          <a:p>
            <a:pPr lvl="1"/>
            <a:r>
              <a:rPr lang="en-US" dirty="0"/>
              <a:t>No more than 0.1 lbs. foliar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9652" y="1623318"/>
            <a:ext cx="6273804" cy="4633020"/>
          </a:xfrm>
        </p:spPr>
        <p:txBody>
          <a:bodyPr>
            <a:noAutofit/>
          </a:bodyPr>
          <a:lstStyle/>
          <a:p>
            <a:pPr>
              <a:buFont typeface="+mj-lt"/>
              <a:buAutoNum type="alphaLcParenR" startAt="3"/>
            </a:pPr>
            <a:r>
              <a:rPr lang="en-US" dirty="0"/>
              <a:t>Except for grapes, if managed pollinators will be used during the growing season, neonic use is prohibited</a:t>
            </a:r>
          </a:p>
          <a:p>
            <a:pPr>
              <a:buFont typeface="+mj-lt"/>
              <a:buAutoNum type="alphaLcParenR" startAt="3"/>
            </a:pPr>
            <a:r>
              <a:rPr lang="en-US" dirty="0"/>
              <a:t>Some varieties of grapes use bee pollination. For those varieties using managed pollinators:</a:t>
            </a:r>
          </a:p>
          <a:p>
            <a:pPr lvl="1"/>
            <a:r>
              <a:rPr lang="en-US" dirty="0"/>
              <a:t>Soil application limited to 0.2 lbs. ai/A/season, can only be applied up until budbreak</a:t>
            </a:r>
          </a:p>
          <a:p>
            <a:pPr lvl="1"/>
            <a:r>
              <a:rPr lang="en-US" dirty="0"/>
              <a:t>Foliar application limited to 0.1 lbs. ai/A/season, can only be applied post-bloom (all flower hoods fallen) to harvest.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61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Pumpkin Scenario: Quarantine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en-US" dirty="0"/>
              <a:t>During the growing season, a quarantine pest is found near field.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CDFA requires grower to treat the field with a neonic product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667223" cy="4200245"/>
          </a:xfrm>
        </p:spPr>
        <p:txBody>
          <a:bodyPr>
            <a:normAutofit/>
          </a:bodyPr>
          <a:lstStyle/>
          <a:p>
            <a:r>
              <a:rPr lang="en-US" dirty="0"/>
              <a:t>Can the grower make additional applications to control the quarantine pest, even though they’ve already made applications this growing season and are at the maximum rates permitted by regulation?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1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28046" cy="1400530"/>
          </a:xfrm>
        </p:spPr>
        <p:txBody>
          <a:bodyPr/>
          <a:lstStyle/>
          <a:p>
            <a:r>
              <a:rPr lang="en-US" sz="3600" dirty="0"/>
              <a:t>Pumpkin Scenario: Quarantine Pests</a:t>
            </a:r>
            <a:br>
              <a:rPr lang="en-US" sz="3600" dirty="0"/>
            </a:br>
            <a:r>
              <a:rPr lang="en-US" sz="3600" dirty="0"/>
              <a:t>(Continuation)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405" y="1777720"/>
            <a:ext cx="5676251" cy="4931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 6990(c)(3), applications to control a quarantine pest are exempt from the article.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Label may allow applications during bloom in certain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would not count against rate caps in 6990.5(b) or (c).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are not required to follow timing restrictions in 6990.5(c)</a:t>
            </a:r>
          </a:p>
          <a:p>
            <a:r>
              <a:rPr lang="en-US" dirty="0"/>
              <a:t>The grower must obtain a PCA written recommendation for  quarantine pest applications</a:t>
            </a:r>
          </a:p>
          <a:p>
            <a:r>
              <a:rPr lang="en-US" dirty="0"/>
              <a:t>The grower must keep the recommendation for two years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0656" y="1853248"/>
            <a:ext cx="5511865" cy="4200245"/>
          </a:xfrm>
        </p:spPr>
        <p:txBody>
          <a:bodyPr>
            <a:noAutofit/>
          </a:bodyPr>
          <a:lstStyle/>
          <a:p>
            <a:r>
              <a:rPr lang="en-US" dirty="0"/>
              <a:t>Note: Label must still be followed. For this scenario, that means: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Label would only permit 0.25 </a:t>
            </a:r>
            <a:r>
              <a:rPr lang="en-US" dirty="0" err="1"/>
              <a:t>lb</a:t>
            </a:r>
            <a:r>
              <a:rPr lang="en-US" dirty="0"/>
              <a:t> ai/A imidacloprid (soil or foliar) until the following May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additional thiamethoxam can be applied in the growing season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63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Fruiting Vegetable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2031383"/>
            <a:ext cx="4396339" cy="4195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Section 6990.6</a:t>
            </a:r>
          </a:p>
          <a:p>
            <a:r>
              <a:rPr lang="en-US" dirty="0"/>
              <a:t>EPA Crop Groups 8 and 8-10</a:t>
            </a:r>
          </a:p>
          <a:p>
            <a:r>
              <a:rPr lang="en-US" dirty="0"/>
              <a:t>Examples on right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9651" y="1853248"/>
            <a:ext cx="6046238" cy="455203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Eggplant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Other Eggplants: African, pea, &amp; scarlet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Goji berry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Groundcherry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Okra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Peppers (includes bell pepper, chili pepper, cooking pepper, pimento, sweet pepper)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Tomatillo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Tomato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Cultivars, varieties, and hybrids of these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37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AEC-6541-25C1-4EDE-7EFA2186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Products Used on Fruiting Vegetables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81-4E39-BD05-4F8B-08813F81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Clothianidin: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Belay Insecticide (EPA Registration No. 59639-150-AA)</a:t>
            </a:r>
          </a:p>
          <a:p>
            <a:r>
              <a:rPr lang="en-US" dirty="0"/>
              <a:t>Dinotefuran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Venom Insecticide (EPA Registration No. 59639-135-AA)</a:t>
            </a:r>
          </a:p>
          <a:p>
            <a:r>
              <a:rPr lang="en-US" dirty="0"/>
              <a:t>Imidacloprid: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Admire Pro Systemic Protectant (EPA Registration No. 264-827-ZA), Wrangler Insecticide (34704-931-AA), Leverage 360 Insecticide (EPA Registration No. 264-1104-AA)</a:t>
            </a:r>
          </a:p>
          <a:p>
            <a:r>
              <a:rPr lang="en-US" dirty="0"/>
              <a:t>Thiamethoxam: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Platinum 75SG (EPA Registration No. 100-1291-AA), </a:t>
            </a:r>
            <a:r>
              <a:rPr lang="en-US" dirty="0" err="1"/>
              <a:t>Actara</a:t>
            </a:r>
            <a:r>
              <a:rPr lang="en-US" dirty="0"/>
              <a:t> (EPA Registration No. 100-938-ZA)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0DB0-0F56-CDF8-39B7-11AC48E376E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F0740-0264-26FD-A169-1CA7375F5CDA}"/>
              </a:ext>
            </a:extLst>
          </p:cNvPr>
          <p:cNvSpPr txBox="1"/>
          <p:nvPr/>
        </p:nvSpPr>
        <p:spPr>
          <a:xfrm>
            <a:off x="4432827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a product on this slide does not mean it is registered on all crops in this crop group. Always check the label!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1B808-28C9-43D2-A2C5-95C05C05960E}"/>
              </a:ext>
            </a:extLst>
          </p:cNvPr>
          <p:cNvSpPr txBox="1"/>
          <p:nvPr/>
        </p:nvSpPr>
        <p:spPr>
          <a:xfrm>
            <a:off x="8865654" y="621166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a reminder, it is not a requirement for any product label to change as a result of DPR’s rulemaking.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6BD6-69FF-9C7C-F99A-1DA356ED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85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Fruiting Vegetable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014" y="1853249"/>
            <a:ext cx="4749638" cy="4403090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lphaLcParenR"/>
            </a:pPr>
            <a:r>
              <a:rPr lang="en-US" dirty="0"/>
              <a:t>Use is prohibited during bloom.</a:t>
            </a:r>
          </a:p>
          <a:p>
            <a:pPr>
              <a:buFont typeface="+mj-lt"/>
              <a:buAutoNum type="alphaLcParenR"/>
            </a:pPr>
            <a:r>
              <a:rPr lang="en-US" dirty="0"/>
              <a:t>If multiple AIs </a:t>
            </a:r>
            <a:r>
              <a:rPr lang="en-US" u="sng" dirty="0"/>
              <a:t>or</a:t>
            </a:r>
            <a:r>
              <a:rPr lang="en-US" dirty="0"/>
              <a:t> both soil and foliar application methods are used on the crop during the growing season: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max combined application rate is 0.172 lbs. ai/A/season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853248"/>
            <a:ext cx="5431323" cy="4403090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lphaLcParenR" startAt="3"/>
            </a:pPr>
            <a:r>
              <a:rPr lang="en-US" dirty="0"/>
              <a:t>Use is prohibited if managed pollinators will be used for peppers, goji berries, groundcherries, </a:t>
            </a:r>
            <a:r>
              <a:rPr lang="en-US" dirty="0" err="1"/>
              <a:t>martynia</a:t>
            </a:r>
            <a:r>
              <a:rPr lang="en-US" dirty="0"/>
              <a:t>, okra, roselle, or tomatillos</a:t>
            </a:r>
          </a:p>
          <a:p>
            <a:pPr>
              <a:buFont typeface="+mj-lt"/>
              <a:buAutoNum type="alphaLcParenR" startAt="3"/>
            </a:pPr>
            <a:r>
              <a:rPr lang="en-US" dirty="0"/>
              <a:t>For the remaining crops (e.g., eggplant, tomatoes) if managed pollinators will be used during the growing season: </a:t>
            </a:r>
          </a:p>
          <a:p>
            <a:pPr lvl="1"/>
            <a:r>
              <a:rPr lang="en-US" dirty="0"/>
              <a:t>Soil application only </a:t>
            </a:r>
          </a:p>
          <a:p>
            <a:pPr lvl="1"/>
            <a:r>
              <a:rPr lang="en-US" dirty="0"/>
              <a:t>Limited to 0.172 lbs. ai/A/season</a:t>
            </a:r>
          </a:p>
          <a:p>
            <a:pPr lvl="1"/>
            <a:r>
              <a:rPr lang="en-US" dirty="0"/>
              <a:t>Limited to pre-plant until third leaf on main stem unfolded</a:t>
            </a:r>
          </a:p>
          <a:p>
            <a:pPr>
              <a:buFont typeface="+mj-lt"/>
              <a:buAutoNum type="alphaLcParenR" startAt="3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7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Tomato Grower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managed pollinators</a:t>
            </a:r>
          </a:p>
          <a:p>
            <a:r>
              <a:rPr lang="en-US" dirty="0"/>
              <a:t>Planning to do soil applications of imidacloprid (Leverage 360 Insecticide)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AF9D6-66EE-56A8-4712-D113E78EDF8C}"/>
              </a:ext>
            </a:extLst>
          </p:cNvPr>
          <p:cNvSpPr txBox="1"/>
          <p:nvPr/>
        </p:nvSpPr>
        <p:spPr>
          <a:xfrm>
            <a:off x="0" y="621253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3CC38-86CA-99BA-578D-4F33B6ED1603}"/>
              </a:ext>
            </a:extLst>
          </p:cNvPr>
          <p:cNvSpPr txBox="1"/>
          <p:nvPr/>
        </p:nvSpPr>
        <p:spPr>
          <a:xfrm>
            <a:off x="4489270" y="6182340"/>
            <a:ext cx="27021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Scenario is for illustrative purposes only, no recommendation is made or implied.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72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Tomato Grower Scenario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651" y="1627218"/>
            <a:ext cx="5454040" cy="4403090"/>
          </a:xfrm>
        </p:spPr>
        <p:txBody>
          <a:bodyPr>
            <a:normAutofit/>
          </a:bodyPr>
          <a:lstStyle/>
          <a:p>
            <a:r>
              <a:rPr lang="en-US" dirty="0"/>
              <a:t>As only doing one active ingredient via one application method, 6990.6(b) does not apply </a:t>
            </a:r>
          </a:p>
          <a:p>
            <a:r>
              <a:rPr lang="en-US" dirty="0"/>
              <a:t>Since using managed pollinators, section 6990.6(c) limits imidacloprid use to 0.172 lbs. ai/A/season, from preplant until third leaf on main shoot unfolded</a:t>
            </a:r>
          </a:p>
          <a:p>
            <a:r>
              <a:rPr lang="en-US" dirty="0"/>
              <a:t>Can use a maximum of about 11 ounces of formulated product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4ECDEC-6D8C-6A01-4AB0-461CB662C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4894" y="2093359"/>
            <a:ext cx="6525693" cy="26712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AF9D6-66EE-56A8-4712-D113E78EDF8C}"/>
              </a:ext>
            </a:extLst>
          </p:cNvPr>
          <p:cNvSpPr txBox="1"/>
          <p:nvPr/>
        </p:nvSpPr>
        <p:spPr>
          <a:xfrm>
            <a:off x="0" y="621253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36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9B8E3F-8ABC-0085-271C-3F3335D2B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96164" y="4744092"/>
            <a:ext cx="15724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1EB4DA-D879-CFCD-DDD2-D5B6FE52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976428" y="4578282"/>
            <a:ext cx="15904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41F6D48-23F6-DC95-C26B-9280DB3D7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68008" y="2444105"/>
            <a:ext cx="339048" cy="27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1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42444"/>
            <a:ext cx="9404723" cy="1400530"/>
          </a:xfrm>
        </p:spPr>
        <p:txBody>
          <a:bodyPr/>
          <a:lstStyle/>
          <a:p>
            <a:r>
              <a:rPr lang="en-US" dirty="0"/>
              <a:t>Tomato Scenario: Quarantine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en-US" dirty="0"/>
              <a:t>During the growing season, a quarantine pest is found near the field.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CDFA requires grower to treat the field with a neonic product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667223" cy="4200245"/>
          </a:xfrm>
        </p:spPr>
        <p:txBody>
          <a:bodyPr>
            <a:normAutofit/>
          </a:bodyPr>
          <a:lstStyle/>
          <a:p>
            <a:r>
              <a:rPr lang="en-US" dirty="0"/>
              <a:t>Can the grower make additional applications to control the quarantine pest, even though they’ve already made applications this growing season?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5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Tomato Scenario: Quarantine Pests</a:t>
            </a:r>
            <a:br>
              <a:rPr lang="en-US" sz="3600" dirty="0"/>
            </a:br>
            <a:r>
              <a:rPr lang="en-US" sz="3600" dirty="0"/>
              <a:t>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405" y="1767389"/>
            <a:ext cx="5712431" cy="49097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 6990(c)(3), applications to control a quarantine pest are exempt from the article.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Label may allow applications during bloom in certain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would not count against rate caps in 6990.6(b) or (c).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are not required to follow timing restrictions in 6990.6(c)</a:t>
            </a:r>
          </a:p>
          <a:p>
            <a:r>
              <a:rPr lang="en-US" dirty="0"/>
              <a:t>The grower must obtain a PCA written recommendation for quarantine pest applications</a:t>
            </a:r>
          </a:p>
          <a:p>
            <a:r>
              <a:rPr lang="en-US" dirty="0"/>
              <a:t>The grower must keep the recommendation for two years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67389"/>
            <a:ext cx="5225715" cy="4200245"/>
          </a:xfrm>
        </p:spPr>
        <p:txBody>
          <a:bodyPr>
            <a:noAutofit/>
          </a:bodyPr>
          <a:lstStyle/>
          <a:p>
            <a:r>
              <a:rPr lang="en-US" dirty="0"/>
              <a:t>Note: Label must still be followed. For this scenario, that means: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Up to an additional 0.068 </a:t>
            </a:r>
            <a:r>
              <a:rPr lang="en-US" dirty="0" err="1"/>
              <a:t>lbs</a:t>
            </a:r>
            <a:r>
              <a:rPr lang="en-US" dirty="0"/>
              <a:t> ai/A/season of imidacloprid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2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Legume Vegetables Crop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731" y="1929211"/>
            <a:ext cx="3745836" cy="4195763"/>
          </a:xfrm>
        </p:spPr>
        <p:txBody>
          <a:bodyPr>
            <a:noAutofit/>
          </a:bodyPr>
          <a:lstStyle/>
          <a:p>
            <a:r>
              <a:rPr lang="en-US" dirty="0"/>
              <a:t>Section 6990.9</a:t>
            </a:r>
          </a:p>
          <a:p>
            <a:r>
              <a:rPr lang="en-US" dirty="0"/>
              <a:t>EPA Crop Groups 6, 6-22, 7, and 7-22</a:t>
            </a:r>
          </a:p>
          <a:p>
            <a:r>
              <a:rPr lang="en-US" dirty="0"/>
              <a:t>Examples on right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8567" y="1294544"/>
            <a:ext cx="8034389" cy="5267727"/>
          </a:xfrm>
        </p:spPr>
        <p:txBody>
          <a:bodyPr numCol="2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Bean, lupin (includes Andean, blue, grain, sweet, white, white sweet, and yellow)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Bean (P</a:t>
            </a:r>
            <a:r>
              <a:rPr lang="en-US" i="1" dirty="0"/>
              <a:t>haseolus</a:t>
            </a:r>
            <a:r>
              <a:rPr lang="en-US" dirty="0"/>
              <a:t> spp.) (includes French, garden, great northern, green, kidney, lima, navy,  pinto, red, runner, snap, wax, and yellow bean)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Bean (</a:t>
            </a:r>
            <a:r>
              <a:rPr lang="en-US" i="1" dirty="0"/>
              <a:t>Vigna</a:t>
            </a:r>
            <a:r>
              <a:rPr lang="en-US" dirty="0"/>
              <a:t> spp.) (includes asparagus, catjang, moth, mung, and </a:t>
            </a:r>
            <a:r>
              <a:rPr lang="en-US" dirty="0" err="1"/>
              <a:t>yardlong</a:t>
            </a:r>
            <a:r>
              <a:rPr lang="en-US" dirty="0"/>
              <a:t> bean; cowpea and southern pea)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Broadbean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Chickpea (garbanzo bean)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Lentil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Pea (</a:t>
            </a:r>
            <a:r>
              <a:rPr lang="en-US" i="1" dirty="0"/>
              <a:t>Pisum</a:t>
            </a:r>
            <a:r>
              <a:rPr lang="en-US" dirty="0"/>
              <a:t> spp.) (includes dwarf, edible-pod, English, field, garden, green, snow, sugar snap, and yellow)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Soybean (edamame)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Cultivars, varieties, and hybrids of these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Grape Grower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Variety grown </a:t>
            </a:r>
            <a:r>
              <a:rPr lang="en-US" u="sng" dirty="0"/>
              <a:t>does not</a:t>
            </a:r>
            <a:r>
              <a:rPr lang="en-US" dirty="0"/>
              <a:t> require managed pollinators </a:t>
            </a:r>
          </a:p>
          <a:p>
            <a:r>
              <a:rPr lang="en-US" dirty="0"/>
              <a:t>Monterey County grower. Bud break for this vineyard usually in early March, blooming around mid-June</a:t>
            </a:r>
          </a:p>
          <a:p>
            <a:r>
              <a:rPr lang="en-US" dirty="0"/>
              <a:t>About two weeks for bloom to be complete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92D48-A331-FEA6-02CD-8D8E0BC65F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 only use one neonic ai and one application method per growing season</a:t>
            </a:r>
          </a:p>
          <a:p>
            <a:r>
              <a:rPr lang="en-US" dirty="0"/>
              <a:t>This year, plan to apply clothianidin (Belay) via soil and imidacloprid (Macho 4.0) via foliar application. Section 6990.1(b) applies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D2B02-6528-ED17-22D1-E27B5C0435DF}"/>
              </a:ext>
            </a:extLst>
          </p:cNvPr>
          <p:cNvSpPr txBox="1"/>
          <p:nvPr/>
        </p:nvSpPr>
        <p:spPr>
          <a:xfrm>
            <a:off x="0" y="621045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12981-4B17-6C8F-83A3-44D016F8A707}"/>
              </a:ext>
            </a:extLst>
          </p:cNvPr>
          <p:cNvSpPr txBox="1"/>
          <p:nvPr/>
        </p:nvSpPr>
        <p:spPr>
          <a:xfrm>
            <a:off x="4489270" y="6202888"/>
            <a:ext cx="27026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Scenario is for illustrative purposes only, no recommendation is made or implied.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20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AEC-6541-25C1-4EDE-7EFA2186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Products Used on Legume Vegetables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81-4E39-BD05-4F8B-08813F81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Clothianidin: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  <a:p>
            <a:r>
              <a:rPr lang="en-US" dirty="0"/>
              <a:t>Dinotefuran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  <a:p>
            <a:r>
              <a:rPr lang="en-US" dirty="0"/>
              <a:t>Imidacloprid: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Admire Pro Systemic Protectant (EPA Registration No. 264-827-ZA), Leverage 360 (EPA Registration No. 264-1104-AA), Montana 2F Insecticide (83100-7-AA-83979)</a:t>
            </a:r>
          </a:p>
          <a:p>
            <a:r>
              <a:rPr lang="en-US" dirty="0"/>
              <a:t>Thiamethoxam: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0DB0-0F56-CDF8-39B7-11AC48E376E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18FD0-2C22-D88B-A82F-E8E450CC1B25}"/>
              </a:ext>
            </a:extLst>
          </p:cNvPr>
          <p:cNvSpPr txBox="1"/>
          <p:nvPr/>
        </p:nvSpPr>
        <p:spPr>
          <a:xfrm>
            <a:off x="4432827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a product on this slide does not mean it is registered on all crops in this crop group. Always check the label!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1B808-28C9-43D2-A2C5-95C05C05960E}"/>
              </a:ext>
            </a:extLst>
          </p:cNvPr>
          <p:cNvSpPr txBox="1"/>
          <p:nvPr/>
        </p:nvSpPr>
        <p:spPr>
          <a:xfrm>
            <a:off x="8865654" y="621166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a reminder, it is not a requirement for any product label to change as a result of DPR’s rulemaking.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6BD6-69FF-9C7C-F99A-1DA356ED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9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Legume Vegetables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US" dirty="0"/>
              <a:t>Use is prohibited during bloom.</a:t>
            </a:r>
          </a:p>
          <a:p>
            <a:pPr>
              <a:buFont typeface="+mj-lt"/>
              <a:buAutoNum type="alphaLcParenR"/>
            </a:pPr>
            <a:r>
              <a:rPr lang="en-US" dirty="0"/>
              <a:t>If multiple AIs </a:t>
            </a:r>
            <a:r>
              <a:rPr lang="en-US" u="sng" dirty="0"/>
              <a:t>or</a:t>
            </a:r>
            <a:r>
              <a:rPr lang="en-US" dirty="0"/>
              <a:t> both soil and foliar application methods are used on the crop during the growing season:</a:t>
            </a:r>
          </a:p>
          <a:p>
            <a:pPr lvl="1"/>
            <a:r>
              <a:rPr lang="en-US" dirty="0"/>
              <a:t>Total max combined application rate is 0.126 lbs. ai/A/season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082001" cy="4200245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 startAt="3"/>
            </a:pPr>
            <a:r>
              <a:rPr lang="en-US" dirty="0"/>
              <a:t>If managed pollinators will be used during the growing season:</a:t>
            </a:r>
          </a:p>
          <a:p>
            <a:pPr lvl="1"/>
            <a:r>
              <a:rPr lang="en-US" dirty="0"/>
              <a:t>Soil applications are prohibited. </a:t>
            </a:r>
          </a:p>
          <a:p>
            <a:pPr lvl="1"/>
            <a:r>
              <a:rPr lang="en-US" dirty="0"/>
              <a:t>Foliar applications of clothianidin and imidacloprid are prohibited</a:t>
            </a:r>
          </a:p>
          <a:p>
            <a:pPr lvl="1"/>
            <a:r>
              <a:rPr lang="en-US" dirty="0"/>
              <a:t>Foliar applications of Dinotefuran and Thiamethoxam are limited to 0.126 lbs. ai/A/season between pre-plant until bloom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24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Garden Pea Grower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 using managed pollinators</a:t>
            </a:r>
          </a:p>
          <a:p>
            <a:r>
              <a:rPr lang="en-US" dirty="0"/>
              <a:t>Planning to do foliar applications of imidacloprid (Admire pro)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AF9D6-66EE-56A8-4712-D113E78EDF8C}"/>
              </a:ext>
            </a:extLst>
          </p:cNvPr>
          <p:cNvSpPr txBox="1"/>
          <p:nvPr/>
        </p:nvSpPr>
        <p:spPr>
          <a:xfrm>
            <a:off x="0" y="621253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3CC38-86CA-99BA-578D-4F33B6ED1603}"/>
              </a:ext>
            </a:extLst>
          </p:cNvPr>
          <p:cNvSpPr txBox="1"/>
          <p:nvPr/>
        </p:nvSpPr>
        <p:spPr>
          <a:xfrm>
            <a:off x="4489270" y="6182340"/>
            <a:ext cx="27021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Scenario is for illustrative purposes only, no recommendation is made or implied.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5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7223D80-4F18-8D49-4A84-6672D492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6494" y="2498151"/>
            <a:ext cx="6503800" cy="250660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Garden Pea Grower Scenario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680431"/>
            <a:ext cx="4853540" cy="4195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6990.9(a) prohibits use during bloom – more restrictive than label</a:t>
            </a:r>
          </a:p>
          <a:p>
            <a:r>
              <a:rPr lang="en-US" dirty="0"/>
              <a:t>As only doing one active ingredient via one method, 6990.9(b) does not apply </a:t>
            </a:r>
          </a:p>
          <a:p>
            <a:r>
              <a:rPr lang="en-US" dirty="0"/>
              <a:t>As not using managed pollinators, 6990.9(c) does not apply</a:t>
            </a:r>
          </a:p>
          <a:p>
            <a:r>
              <a:rPr lang="en-US" dirty="0"/>
              <a:t>Follow label rates and crop season maximums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AF9D6-66EE-56A8-4712-D113E78EDF8C}"/>
              </a:ext>
            </a:extLst>
          </p:cNvPr>
          <p:cNvSpPr txBox="1"/>
          <p:nvPr/>
        </p:nvSpPr>
        <p:spPr>
          <a:xfrm>
            <a:off x="0" y="621253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43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9B8E3F-8ABC-0085-271C-3F3335D2B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54358" y="4629653"/>
            <a:ext cx="5416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1EB4DA-D879-CFCD-DDD2-D5B6FE52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94604" y="4450702"/>
            <a:ext cx="14817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41F6D48-23F6-DC95-C26B-9280DB3D7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7039" y="3143501"/>
            <a:ext cx="339048" cy="27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A87D8D-2C53-D16E-2359-72927E20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02" y="2221279"/>
            <a:ext cx="4496324" cy="2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6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42444"/>
            <a:ext cx="9404723" cy="1400530"/>
          </a:xfrm>
        </p:spPr>
        <p:txBody>
          <a:bodyPr/>
          <a:lstStyle/>
          <a:p>
            <a:r>
              <a:rPr lang="en-US" dirty="0"/>
              <a:t>Pea Scenario: Quarantine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en-US" dirty="0"/>
              <a:t>During the growing season, a quarantine pest is found near the field.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CDFA requires grower to treat the field with a neonic product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667223" cy="4200245"/>
          </a:xfrm>
        </p:spPr>
        <p:txBody>
          <a:bodyPr>
            <a:normAutofit/>
          </a:bodyPr>
          <a:lstStyle/>
          <a:p>
            <a:r>
              <a:rPr lang="en-US" dirty="0"/>
              <a:t>Can the grower make additional applications to control the quarantine pest, even though they’ve already made applications this growing season?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20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Pea Scenario: Quarantine Pests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405" y="1853248"/>
            <a:ext cx="5635154" cy="51370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 6990(c)(3), applications to control a quarantine pest are exempt from the article.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Label may allow applications during bloom in certain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would not count against rate caps in 6990.9(b) or (c).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are not required to follow timing restrictions in 6990.9(c)</a:t>
            </a:r>
          </a:p>
          <a:p>
            <a:r>
              <a:rPr lang="en-US" dirty="0"/>
              <a:t>The grower must obtain a PCA written recommendation for quarantine pest applications</a:t>
            </a:r>
          </a:p>
          <a:p>
            <a:r>
              <a:rPr lang="en-US" dirty="0"/>
              <a:t>The grower must keep the recommendation for two years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53248"/>
            <a:ext cx="5225715" cy="4200245"/>
          </a:xfrm>
        </p:spPr>
        <p:txBody>
          <a:bodyPr>
            <a:noAutofit/>
          </a:bodyPr>
          <a:lstStyle/>
          <a:p>
            <a:r>
              <a:rPr lang="en-US" dirty="0"/>
              <a:t>Note: Label must still be followed. For this scenario, that means: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additional imidacloprid applications this crop season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3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Oilseed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704994" cy="4195763"/>
          </a:xfrm>
        </p:spPr>
        <p:txBody>
          <a:bodyPr>
            <a:noAutofit/>
          </a:bodyPr>
          <a:lstStyle/>
          <a:p>
            <a:r>
              <a:rPr lang="en-US" dirty="0"/>
              <a:t>Section 6990.10</a:t>
            </a:r>
          </a:p>
          <a:p>
            <a:r>
              <a:rPr lang="en-US" dirty="0"/>
              <a:t>EPA Crop Group 20</a:t>
            </a:r>
          </a:p>
          <a:p>
            <a:r>
              <a:rPr lang="en-US" dirty="0"/>
              <a:t>Examples on right</a:t>
            </a:r>
          </a:p>
          <a:p>
            <a:r>
              <a:rPr lang="en-US" dirty="0"/>
              <a:t>Cotton includes both grown for food and fiber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5433" y="1746607"/>
            <a:ext cx="6675904" cy="3739793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Cotton (cottonseed)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Flax seed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Mustard seed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Poppy seed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Rapeseed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Rose 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Safflower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Sesame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Sunflower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Cultivars, varieties, and hybrids of these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24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AEC-6541-25C1-4EDE-7EFA2186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Products Used on Oilseed Crops (Cotton)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81-4E39-BD05-4F8B-08813F81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Clothianidin: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Belay Insecticide (EPA Registration No. 59639-150-AA)</a:t>
            </a:r>
          </a:p>
          <a:p>
            <a:r>
              <a:rPr lang="en-US" dirty="0"/>
              <a:t>Dinotefuran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Venom Insecticide (EPA Registration No. 59639-135-AA)</a:t>
            </a:r>
          </a:p>
          <a:p>
            <a:r>
              <a:rPr lang="en-US" dirty="0"/>
              <a:t>Imidacloprid: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Wrangler Insecticide (EPA Registration No. 34704-931-AA), Leverage 360 (EPA Registration No. 264-1104-AA)</a:t>
            </a:r>
          </a:p>
          <a:p>
            <a:r>
              <a:rPr lang="en-US" dirty="0"/>
              <a:t>Thiamethoxam: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Centric 40WG (EPA Registration No. 100-1147-AA)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0DB0-0F56-CDF8-39B7-11AC48E376E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1A464-8953-9B10-6CD1-A94FCE8E5318}"/>
              </a:ext>
            </a:extLst>
          </p:cNvPr>
          <p:cNvSpPr txBox="1"/>
          <p:nvPr/>
        </p:nvSpPr>
        <p:spPr>
          <a:xfrm>
            <a:off x="4432827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a product on this slide does not mean it is registered on all crops in this crop group. Always check the label!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1B808-28C9-43D2-A2C5-95C05C05960E}"/>
              </a:ext>
            </a:extLst>
          </p:cNvPr>
          <p:cNvSpPr txBox="1"/>
          <p:nvPr/>
        </p:nvSpPr>
        <p:spPr>
          <a:xfrm>
            <a:off x="8865654" y="621166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a reminder, it is not a requirement for any product label to change as a result of DPR’s rulemaking.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6BD6-69FF-9C7C-F99A-1DA356ED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67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Oilseed Crops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US" dirty="0"/>
              <a:t>Use is prohibited during bloom.</a:t>
            </a:r>
          </a:p>
          <a:p>
            <a:pPr>
              <a:buFont typeface="+mj-lt"/>
              <a:buAutoNum type="alphaLcParenR"/>
            </a:pPr>
            <a:r>
              <a:rPr lang="en-US" dirty="0"/>
              <a:t>If multiple AIs </a:t>
            </a:r>
            <a:r>
              <a:rPr lang="en-US" u="sng" dirty="0"/>
              <a:t>or</a:t>
            </a:r>
            <a:r>
              <a:rPr lang="en-US" dirty="0"/>
              <a:t> both soil and foliar application methods are used on the crop during the growing season:</a:t>
            </a:r>
          </a:p>
          <a:p>
            <a:pPr lvl="1"/>
            <a:r>
              <a:rPr lang="en-US" dirty="0"/>
              <a:t>Total max combined application rate is 0.3 lbs. ai/A/season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092276" cy="4200245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 startAt="3"/>
            </a:pPr>
            <a:r>
              <a:rPr lang="en-US" dirty="0"/>
              <a:t>If managed pollinators will be used during the growing season:</a:t>
            </a:r>
          </a:p>
          <a:p>
            <a:pPr lvl="1"/>
            <a:r>
              <a:rPr lang="en-US" dirty="0"/>
              <a:t>Soil applications are prohibited. </a:t>
            </a:r>
          </a:p>
          <a:p>
            <a:pPr lvl="1"/>
            <a:r>
              <a:rPr lang="en-US" dirty="0"/>
              <a:t>Foliar applications of Clothianidin, Dinotefuran, and Thiamethoxam are prohibited</a:t>
            </a:r>
          </a:p>
          <a:p>
            <a:pPr lvl="1"/>
            <a:r>
              <a:rPr lang="en-US" dirty="0"/>
              <a:t>Foliar applications of imidacloprid are limited to 0.3 lbs. ai/A/season between pre-plant until bloom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6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Cotton Grower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 using managed pollinators</a:t>
            </a:r>
          </a:p>
          <a:p>
            <a:r>
              <a:rPr lang="en-US" dirty="0"/>
              <a:t>Planning to do foliar applications of imidacloprid (Admire Pro)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AF9D6-66EE-56A8-4712-D113E78EDF8C}"/>
              </a:ext>
            </a:extLst>
          </p:cNvPr>
          <p:cNvSpPr txBox="1"/>
          <p:nvPr/>
        </p:nvSpPr>
        <p:spPr>
          <a:xfrm>
            <a:off x="0" y="621253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3CC38-86CA-99BA-578D-4F33B6ED1603}"/>
              </a:ext>
            </a:extLst>
          </p:cNvPr>
          <p:cNvSpPr txBox="1"/>
          <p:nvPr/>
        </p:nvSpPr>
        <p:spPr>
          <a:xfrm>
            <a:off x="4489270" y="6182340"/>
            <a:ext cx="27021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Scenario is for illustrative purposes only, no recommendation is made or implied.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Grape Scenario: Soil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295" y="1493948"/>
            <a:ext cx="3910478" cy="4772662"/>
          </a:xfrm>
        </p:spPr>
        <p:txBody>
          <a:bodyPr>
            <a:normAutofit/>
          </a:bodyPr>
          <a:lstStyle/>
          <a:p>
            <a:r>
              <a:rPr lang="en-US" dirty="0"/>
              <a:t>One soil application of clothianidin (Belay) pre-bloom (mid-May) at max rate 0.2 lbs. ai/A</a:t>
            </a:r>
          </a:p>
          <a:p>
            <a:r>
              <a:rPr lang="en-US" dirty="0"/>
              <a:t>Per label no more clothianidin applications for a year</a:t>
            </a:r>
          </a:p>
          <a:p>
            <a:r>
              <a:rPr lang="en-US" dirty="0"/>
              <a:t>Per 6990.1(b)(1), no more soil-applied neonics for the growing season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168A15-5968-65A8-844C-4E115A2CE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94828" y="1643864"/>
            <a:ext cx="7813300" cy="461247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F08838-8AED-91A1-04DC-929AFC9D398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378DE4-06D9-1EEF-1CA7-4215D035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7249" y="2568539"/>
            <a:ext cx="924675" cy="4758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D3AC1B-487E-FC69-188D-1C8F2D4FD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4103" y="5650787"/>
            <a:ext cx="47158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9C07A8-3C3F-AE7F-9029-4F44E2455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80561" y="5813461"/>
            <a:ext cx="5154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85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0B9F17-F573-C47D-3AD6-972B216EF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4" y="1364911"/>
            <a:ext cx="6426223" cy="469684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Cotton Grower Scenario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405" y="1364911"/>
            <a:ext cx="5038285" cy="4696841"/>
          </a:xfrm>
        </p:spPr>
        <p:txBody>
          <a:bodyPr>
            <a:normAutofit/>
          </a:bodyPr>
          <a:lstStyle/>
          <a:p>
            <a:r>
              <a:rPr lang="en-US" dirty="0"/>
              <a:t>6990.10(a) prohibits use during bloom – more restrictive than label</a:t>
            </a:r>
          </a:p>
          <a:p>
            <a:r>
              <a:rPr lang="en-US" dirty="0"/>
              <a:t>As only doing one active ingredient via one method, 6990.10(b) does not apply </a:t>
            </a:r>
          </a:p>
          <a:p>
            <a:r>
              <a:rPr lang="en-US" dirty="0"/>
              <a:t>As not using managed pollinators, 6990.10(c) does not apply</a:t>
            </a:r>
          </a:p>
          <a:p>
            <a:r>
              <a:rPr lang="en-US" dirty="0"/>
              <a:t>Follow label rates and annual maximums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AF9D6-66EE-56A8-4712-D113E78EDF8C}"/>
              </a:ext>
            </a:extLst>
          </p:cNvPr>
          <p:cNvSpPr txBox="1"/>
          <p:nvPr/>
        </p:nvSpPr>
        <p:spPr>
          <a:xfrm>
            <a:off x="0" y="621253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50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9B8E3F-8ABC-0085-271C-3F3335D2B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25179" y="5256376"/>
            <a:ext cx="12742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1EB4DA-D879-CFCD-DDD2-D5B6FE52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47262" y="5087700"/>
            <a:ext cx="11372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41F6D48-23F6-DC95-C26B-9280DB3D7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08214" y="2352403"/>
            <a:ext cx="339048" cy="27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4FA4FA-8569-9ECF-EF93-025556AC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72096" y="5470422"/>
            <a:ext cx="61459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F30D70-FC64-B05A-2E9C-0E9D248B7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51548" y="5645082"/>
            <a:ext cx="376232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07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42444"/>
            <a:ext cx="9404723" cy="1400530"/>
          </a:xfrm>
        </p:spPr>
        <p:txBody>
          <a:bodyPr/>
          <a:lstStyle/>
          <a:p>
            <a:r>
              <a:rPr lang="en-US" dirty="0"/>
              <a:t>Cotton Scenario: Quarantine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en-US" dirty="0"/>
              <a:t>During the growing season, a quarantine pest is found near the field.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CDFA requires grower to treat the field with a neonic product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667223" cy="4200245"/>
          </a:xfrm>
        </p:spPr>
        <p:txBody>
          <a:bodyPr>
            <a:normAutofit/>
          </a:bodyPr>
          <a:lstStyle/>
          <a:p>
            <a:r>
              <a:rPr lang="en-US" dirty="0"/>
              <a:t>Can the grower make additional applications to control the quarantine pest, even though they’ve already made applications this growing season?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89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41" y="487008"/>
            <a:ext cx="9404723" cy="1400530"/>
          </a:xfrm>
        </p:spPr>
        <p:txBody>
          <a:bodyPr/>
          <a:lstStyle/>
          <a:p>
            <a:r>
              <a:rPr lang="en-US" sz="3600" dirty="0"/>
              <a:t>Cotton Scenario: Quarantine Pests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404" y="1748790"/>
            <a:ext cx="6890785" cy="47855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Under 6990(c)(3), applications to control a quarantine pest are exempt from the article.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Label may allow applications during bloom in certain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would not count against rate caps in 6990.10(b) or (c).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are not required to follow timing restrictions in 6990.10(c)</a:t>
            </a:r>
          </a:p>
          <a:p>
            <a:r>
              <a:rPr lang="en-US" dirty="0"/>
              <a:t>The grower must obtain a PCA written recommendation for quarantine pest applications</a:t>
            </a:r>
          </a:p>
          <a:p>
            <a:r>
              <a:rPr lang="en-US" dirty="0"/>
              <a:t>The grower must keep the recommendation for two years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3750" y="1748790"/>
            <a:ext cx="4619754" cy="3817918"/>
          </a:xfrm>
        </p:spPr>
        <p:txBody>
          <a:bodyPr>
            <a:noAutofit/>
          </a:bodyPr>
          <a:lstStyle/>
          <a:p>
            <a:r>
              <a:rPr lang="en-US" dirty="0"/>
              <a:t>Note: Label must still be followed. For this scenario, that means: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already used label maximum lbs. ai/A/year, no additional imidacloprid applications this year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Pome Fruits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7007" y="2041657"/>
            <a:ext cx="3704993" cy="4195763"/>
          </a:xfrm>
        </p:spPr>
        <p:txBody>
          <a:bodyPr>
            <a:noAutofit/>
          </a:bodyPr>
          <a:lstStyle/>
          <a:p>
            <a:r>
              <a:rPr lang="en-US" dirty="0"/>
              <a:t>Section 6990.11</a:t>
            </a:r>
          </a:p>
          <a:p>
            <a:r>
              <a:rPr lang="en-US" dirty="0"/>
              <a:t>EPA Crop Groups 11 and 11-10</a:t>
            </a:r>
          </a:p>
          <a:p>
            <a:r>
              <a:rPr lang="en-US" dirty="0"/>
              <a:t>Examples on right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6053" y="1715784"/>
            <a:ext cx="6419084" cy="3688423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Apple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Crabapple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Loquat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Mayhaw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Medlar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Pear, Asian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Quince (including Chinese and Japanese)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Tejocote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Cultivars, varieties, and hybrids of these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95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AEC-6541-25C1-4EDE-7EFA2186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Products Used on Pome Fruit (Apples or Pears)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81-4E39-BD05-4F8B-08813F81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Clothianidin: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Belay Insecticide (EPA Registration No. 59639-150-AA)</a:t>
            </a:r>
          </a:p>
          <a:p>
            <a:r>
              <a:rPr lang="en-US" dirty="0"/>
              <a:t>Dinotefuran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  <a:p>
            <a:r>
              <a:rPr lang="en-US" dirty="0"/>
              <a:t>Imidacloprid: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Admire Pro Systemic Protectant (EPA Registration No. 264-827-ZA), Macho 2.0 FL (EPA Registration No. 42750-110-AA)</a:t>
            </a:r>
          </a:p>
          <a:p>
            <a:r>
              <a:rPr lang="en-US" dirty="0"/>
              <a:t>Thiamethoxam: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Actara</a:t>
            </a:r>
            <a:r>
              <a:rPr lang="en-US" dirty="0"/>
              <a:t> (EPA Registration No. 100-938-ZA)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0DB0-0F56-CDF8-39B7-11AC48E376E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C97CD-9CB0-E23A-6FBC-EBE5938EBCB4}"/>
              </a:ext>
            </a:extLst>
          </p:cNvPr>
          <p:cNvSpPr txBox="1"/>
          <p:nvPr/>
        </p:nvSpPr>
        <p:spPr>
          <a:xfrm>
            <a:off x="4432827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a product on this slide does not mean it is registered on all crops in this crop group. Always check the label!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1B808-28C9-43D2-A2C5-95C05C05960E}"/>
              </a:ext>
            </a:extLst>
          </p:cNvPr>
          <p:cNvSpPr txBox="1"/>
          <p:nvPr/>
        </p:nvSpPr>
        <p:spPr>
          <a:xfrm>
            <a:off x="8865654" y="621166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a reminder, it is not a requirement for any product label to change as a result of DPR’s rulemaking.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6BD6-69FF-9C7C-F99A-1DA356ED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403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Pome Fruit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1695237"/>
            <a:ext cx="4853540" cy="4561102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US" dirty="0"/>
              <a:t>Use is prohibited during bloom.</a:t>
            </a:r>
          </a:p>
          <a:p>
            <a:pPr>
              <a:buFont typeface="+mj-lt"/>
              <a:buAutoNum type="alphaLcParenR"/>
            </a:pPr>
            <a:r>
              <a:rPr lang="en-US" dirty="0"/>
              <a:t>If multiple AIs </a:t>
            </a:r>
            <a:r>
              <a:rPr lang="en-US" u="sng" dirty="0"/>
              <a:t>or</a:t>
            </a:r>
            <a:r>
              <a:rPr lang="en-US" dirty="0"/>
              <a:t> both soil and foliar application methods are used on the crop during the growing season:</a:t>
            </a:r>
          </a:p>
          <a:p>
            <a:pPr lvl="1"/>
            <a:r>
              <a:rPr lang="en-US" dirty="0"/>
              <a:t>Total max combined application rate is 0.567 lbs. ai/A/season</a:t>
            </a:r>
          </a:p>
          <a:p>
            <a:pPr lvl="1"/>
            <a:r>
              <a:rPr lang="en-US" dirty="0"/>
              <a:t>No more than 0.38 lbs. soil</a:t>
            </a:r>
          </a:p>
          <a:p>
            <a:pPr lvl="1"/>
            <a:r>
              <a:rPr lang="en-US" dirty="0"/>
              <a:t>No more than 0.187 lbs. foliar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695236"/>
            <a:ext cx="5051179" cy="4561101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 startAt="3"/>
            </a:pPr>
            <a:r>
              <a:rPr lang="en-US" dirty="0"/>
              <a:t>The following application timing and rate restrictions always apply</a:t>
            </a:r>
          </a:p>
          <a:p>
            <a:pPr lvl="1"/>
            <a:r>
              <a:rPr lang="en-US" dirty="0"/>
              <a:t>Soil: Up to 0.38 </a:t>
            </a:r>
            <a:r>
              <a:rPr lang="en-US" dirty="0" err="1"/>
              <a:t>lbs</a:t>
            </a:r>
            <a:r>
              <a:rPr lang="en-US" dirty="0"/>
              <a:t> ai/A/season applied only post-bloom to harvest</a:t>
            </a:r>
          </a:p>
          <a:p>
            <a:pPr lvl="1"/>
            <a:r>
              <a:rPr lang="en-US" dirty="0"/>
              <a:t>Foliar: Up to 0.187 </a:t>
            </a:r>
            <a:r>
              <a:rPr lang="en-US" dirty="0" err="1"/>
              <a:t>lbs</a:t>
            </a:r>
            <a:r>
              <a:rPr lang="en-US" dirty="0"/>
              <a:t> ai/A/season applied only between post-bloom and harvest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309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Grower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Apple grower in San Joaquin County</a:t>
            </a:r>
          </a:p>
          <a:p>
            <a:r>
              <a:rPr lang="en-US" dirty="0"/>
              <a:t>Using managed pollinators</a:t>
            </a:r>
          </a:p>
          <a:p>
            <a:r>
              <a:rPr lang="en-US" dirty="0"/>
              <a:t>Plans to use imidacloprid (Leverage 360) via soil application and thiamethoxam (</a:t>
            </a:r>
            <a:r>
              <a:rPr lang="en-US" dirty="0" err="1"/>
              <a:t>Actara</a:t>
            </a:r>
            <a:r>
              <a:rPr lang="en-US" dirty="0"/>
              <a:t>) via foliar application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F8BF4-B2D1-4BFE-46AF-65C92C85A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773777" cy="4200245"/>
          </a:xfrm>
        </p:spPr>
        <p:txBody>
          <a:bodyPr/>
          <a:lstStyle/>
          <a:p>
            <a:r>
              <a:rPr lang="en-US" dirty="0"/>
              <a:t>In the past, primarily did applications in late March-early April</a:t>
            </a:r>
          </a:p>
          <a:p>
            <a:r>
              <a:rPr lang="en-US" dirty="0"/>
              <a:t>Under section 6990.11(c) use is only allowed between after petal fall is complete (mid-late May) and harvest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7D33A-005F-7AE6-734C-22FF3D4143EA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01A38-F623-CB8D-CA3C-BFF2027C4F28}"/>
              </a:ext>
            </a:extLst>
          </p:cNvPr>
          <p:cNvSpPr txBox="1"/>
          <p:nvPr/>
        </p:nvSpPr>
        <p:spPr>
          <a:xfrm>
            <a:off x="4489270" y="6182340"/>
            <a:ext cx="27021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Scenario is for illustrative purposes only, no recommendation is made or implied.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16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269942-5081-2F62-99D6-4BB1F604E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3290" y="1891776"/>
            <a:ext cx="7127051" cy="378214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Scenario: Soil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178" y="1648058"/>
            <a:ext cx="4618934" cy="46191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6990.11(c) prohibits imidacloprid soil apps between harvest and bloom</a:t>
            </a:r>
          </a:p>
          <a:p>
            <a:r>
              <a:rPr lang="en-US" dirty="0"/>
              <a:t>One soil application of Admire Pro after petal fall is complete at max rate allowed by label and 6990.4(b) and (c)</a:t>
            </a:r>
          </a:p>
          <a:p>
            <a:r>
              <a:rPr lang="en-US" dirty="0"/>
              <a:t>Per 6990.11(b)(1), no more soil-applied neonics for the growing season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08838-8AED-91A1-04DC-929AFC9D398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57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593C3A-842A-8C35-CFD0-46D1487F3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40470" y="3100227"/>
            <a:ext cx="462338" cy="328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D848E2-9D8F-9D4A-8074-DC7167F08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1046" y="4900773"/>
            <a:ext cx="6976153" cy="421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4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4A7B6C2-FB3E-DDD1-07E8-3305E4FF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931" y="5231693"/>
            <a:ext cx="6320241" cy="133057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E9DB11-041E-C4D0-26A5-4E9B2DAB4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68931" y="1109129"/>
            <a:ext cx="6276958" cy="40665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Scenario: Foliar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015" y="1347317"/>
            <a:ext cx="5155915" cy="48643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6990.11(c) allows up to 0.187 </a:t>
            </a:r>
            <a:r>
              <a:rPr lang="en-US" dirty="0" err="1"/>
              <a:t>lbs</a:t>
            </a:r>
            <a:r>
              <a:rPr lang="en-US" dirty="0"/>
              <a:t> ai/A/season thiamethoxam (~11.95 oz/Ac of </a:t>
            </a:r>
            <a:r>
              <a:rPr lang="en-US" dirty="0" err="1"/>
              <a:t>Actara</a:t>
            </a:r>
            <a:r>
              <a:rPr lang="en-US" dirty="0"/>
              <a:t>) between post-bloom and harvest</a:t>
            </a:r>
          </a:p>
          <a:p>
            <a:r>
              <a:rPr lang="en-US" dirty="0"/>
              <a:t>Label and 6990.11 allow: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two foliar applications of </a:t>
            </a:r>
            <a:r>
              <a:rPr lang="en-US" dirty="0" err="1"/>
              <a:t>Actara</a:t>
            </a:r>
            <a:r>
              <a:rPr lang="en-US" dirty="0"/>
              <a:t> at max label rate (11 oz total), 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large and two smaller foliar applications (to account for reduced PHI) 10 days apart until 0.187 </a:t>
            </a:r>
            <a:r>
              <a:rPr lang="en-US" dirty="0" err="1"/>
              <a:t>lbs</a:t>
            </a:r>
            <a:r>
              <a:rPr lang="en-US" dirty="0"/>
              <a:t> ai/A/season reached</a:t>
            </a:r>
          </a:p>
          <a:p>
            <a:r>
              <a:rPr lang="en-US" dirty="0"/>
              <a:t>Per label, ~4.5 oz </a:t>
            </a:r>
            <a:r>
              <a:rPr lang="en-US" dirty="0" err="1"/>
              <a:t>Actara</a:t>
            </a:r>
            <a:r>
              <a:rPr lang="en-US" dirty="0"/>
              <a:t> remaining for growing season</a:t>
            </a:r>
          </a:p>
          <a:p>
            <a:r>
              <a:rPr lang="en-US" dirty="0"/>
              <a:t>Per 6990.11(b)(2) no more foliar-applied neonics for the growing season.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EABA3-32AE-6CAA-721F-677278127A1E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58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C554F5-EFA7-F449-F6F7-3EC8A7F17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3424" y="3213697"/>
            <a:ext cx="614269" cy="328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B947CA-EB5E-B7B6-1E2A-D337C4588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09054" y="1503134"/>
            <a:ext cx="5036835" cy="103020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030432-29C7-0421-7124-8EBF6D67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49075" y="5679896"/>
            <a:ext cx="418329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F677BA-FE39-D5E4-6899-74CBF3A2C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509054" y="1503134"/>
            <a:ext cx="4926083" cy="103020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70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42444"/>
            <a:ext cx="9404723" cy="1400530"/>
          </a:xfrm>
        </p:spPr>
        <p:txBody>
          <a:bodyPr/>
          <a:lstStyle/>
          <a:p>
            <a:r>
              <a:rPr lang="en-US" dirty="0"/>
              <a:t>Apple Scenario: Quarantine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en-US" dirty="0"/>
              <a:t>During the growing season, a quarantine pest is found near the orchard.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CDFA requires grower to treat the orchard with a neonic product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667223" cy="4200245"/>
          </a:xfrm>
        </p:spPr>
        <p:txBody>
          <a:bodyPr>
            <a:normAutofit/>
          </a:bodyPr>
          <a:lstStyle/>
          <a:p>
            <a:r>
              <a:rPr lang="en-US" dirty="0"/>
              <a:t>Can the grower make additional applications to control the quarantine pest, even though they’ve already made applications this growing season?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8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Grape Scenario: Foliar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405" y="1469204"/>
            <a:ext cx="4032386" cy="4742465"/>
          </a:xfrm>
        </p:spPr>
        <p:txBody>
          <a:bodyPr>
            <a:normAutofit fontScale="92500"/>
          </a:bodyPr>
          <a:lstStyle/>
          <a:p>
            <a:r>
              <a:rPr lang="en-US" dirty="0"/>
              <a:t>Two imidacloprid (Macho 4.0) foliar applications of at max rate (total of 0.1 </a:t>
            </a:r>
            <a:r>
              <a:rPr lang="en-US" dirty="0" err="1"/>
              <a:t>lbs</a:t>
            </a:r>
            <a:r>
              <a:rPr lang="en-US" dirty="0"/>
              <a:t> ai/A) </a:t>
            </a:r>
          </a:p>
          <a:p>
            <a:r>
              <a:rPr lang="en-US" dirty="0"/>
              <a:t>At least 14 days apart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E.g., mid-June and July</a:t>
            </a:r>
          </a:p>
          <a:p>
            <a:r>
              <a:rPr lang="en-US" dirty="0"/>
              <a:t>Per label, no more foliar applications of imidacloprid for a year</a:t>
            </a:r>
          </a:p>
          <a:p>
            <a:r>
              <a:rPr lang="en-US" dirty="0"/>
              <a:t>Per 6990.1(b)(2) no more foliar-applied neonics for the growing season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8BD3AA-E3E4-FB27-3E33-49F9C851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2771" y="2496911"/>
            <a:ext cx="7709229" cy="332882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4EABA3-32AE-6CAA-721F-677278127A1E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A7668-8B68-D43D-C6C9-9D485BE59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72800" y="3236360"/>
            <a:ext cx="339047" cy="4931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52E2A8-FC3E-1E55-2AA1-2F4CBAD7F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36387" y="5548045"/>
            <a:ext cx="66987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249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Scenario: Quarantine Pests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0" y="2091689"/>
            <a:ext cx="6006149" cy="4483771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Under 6990(c)(3), applications to control a quarantine pest are exempt from the article.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Label may allow applications during bloom in certain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Quarantine pest applications would not count against rate caps in 6990.11(b) or (c).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Quarantine pest applications are not required to follow timing restrictions in 6990.11(c)</a:t>
            </a:r>
          </a:p>
          <a:p>
            <a:r>
              <a:rPr lang="en-US" sz="2100" dirty="0"/>
              <a:t>The grower must obtain a PCA written recommendation for quarantine pest applications</a:t>
            </a:r>
          </a:p>
          <a:p>
            <a:r>
              <a:rPr lang="en-US" sz="2100" dirty="0"/>
              <a:t>The grower must keep the recommendation for two years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710" y="2091689"/>
            <a:ext cx="4949190" cy="4069081"/>
          </a:xfrm>
        </p:spPr>
        <p:txBody>
          <a:bodyPr>
            <a:noAutofit/>
          </a:bodyPr>
          <a:lstStyle/>
          <a:p>
            <a:r>
              <a:rPr lang="en-US" sz="1800" dirty="0"/>
              <a:t>Note: Label must still be followed. For this scenario, that means: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Already reached maximum soil-applied imidacloprid for season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About 3.5 oz foliar-applied Admire Pro remaining for growing season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About 4.5 oz </a:t>
            </a:r>
            <a:r>
              <a:rPr lang="en-US" sz="1800" dirty="0" err="1"/>
              <a:t>Actara</a:t>
            </a:r>
            <a:r>
              <a:rPr lang="en-US" sz="1800" dirty="0"/>
              <a:t> remaining for growing season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669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and Tuber Vegetables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813" y="2056092"/>
            <a:ext cx="3787187" cy="4195763"/>
          </a:xfrm>
        </p:spPr>
        <p:txBody>
          <a:bodyPr>
            <a:noAutofit/>
          </a:bodyPr>
          <a:lstStyle/>
          <a:p>
            <a:r>
              <a:rPr lang="en-US" dirty="0"/>
              <a:t>Section 6990.12</a:t>
            </a:r>
          </a:p>
          <a:p>
            <a:r>
              <a:rPr lang="en-US" dirty="0"/>
              <a:t>EPA Crop Groups 1 and 2</a:t>
            </a:r>
          </a:p>
          <a:p>
            <a:r>
              <a:rPr lang="en-US" dirty="0"/>
              <a:t>Cassava (sweet or bitter) exempt from the article</a:t>
            </a:r>
          </a:p>
          <a:p>
            <a:r>
              <a:rPr lang="en-US" dirty="0"/>
              <a:t>Examples on right</a:t>
            </a:r>
          </a:p>
          <a:p>
            <a:r>
              <a:rPr lang="en-US" dirty="0"/>
              <a:t>*exempt from article if harvested before bloom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143" y="2056092"/>
            <a:ext cx="7123037" cy="4349190"/>
          </a:xfrm>
        </p:spPr>
        <p:txBody>
          <a:bodyPr numCol="2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Arracacha*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Artichoke, Chinese*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Artichoke, Jerusalem*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Beet (garden* and sugar*)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Carrot*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Celeriac (celery root)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Chervil, turnip-rooted*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Chicory root*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Dasheen (taro)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Ginger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Ginseng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Horseradish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Parsley, turnip-rooted*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Parsnip*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Potato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Radish*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Radish, oriental (Daikon)*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Rutabaga*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Salsify (oyster plant, black, and Spanish)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Skirret*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Sweet potato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Tumeric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Turnip*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Yam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20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AEC-6541-25C1-4EDE-7EFA2186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Products Used on Root and Tuber Vegetables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81-4E39-BD05-4F8B-08813F81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Clothianidin: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Belay Insecticide (EPA Registration No. 59639-150-AA)</a:t>
            </a:r>
          </a:p>
          <a:p>
            <a:r>
              <a:rPr lang="en-US" dirty="0"/>
              <a:t>Dinotefuran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  <a:p>
            <a:r>
              <a:rPr lang="en-US" dirty="0"/>
              <a:t>Imidacloprid: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Admire Pro Systemic Protectant (EPA Registration No. 264-827-ZA)</a:t>
            </a:r>
          </a:p>
          <a:p>
            <a:r>
              <a:rPr lang="en-US" dirty="0"/>
              <a:t>Thiamethoxam: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Actara</a:t>
            </a:r>
            <a:r>
              <a:rPr lang="en-US" dirty="0"/>
              <a:t> (EPA Registration No. 100-938-ZA)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0DB0-0F56-CDF8-39B7-11AC48E376E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1DCBA-C0FC-AA50-052F-609768EA6E4E}"/>
              </a:ext>
            </a:extLst>
          </p:cNvPr>
          <p:cNvSpPr txBox="1"/>
          <p:nvPr/>
        </p:nvSpPr>
        <p:spPr>
          <a:xfrm>
            <a:off x="4432827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a product on this slide does not mean it is registered on all crops in this crop group. Always check the label!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1B808-28C9-43D2-A2C5-95C05C05960E}"/>
              </a:ext>
            </a:extLst>
          </p:cNvPr>
          <p:cNvSpPr txBox="1"/>
          <p:nvPr/>
        </p:nvSpPr>
        <p:spPr>
          <a:xfrm>
            <a:off x="8865654" y="621166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a reminder, it is not a requirement for any product label to change as a result of DPR’s rulemaking.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6BD6-69FF-9C7C-F99A-1DA356ED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393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and Tuber Vegetables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982" y="1972638"/>
            <a:ext cx="4975669" cy="4643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remaining crops, or crops harvested after bloom or grown for seed</a:t>
            </a:r>
          </a:p>
          <a:p>
            <a:pPr>
              <a:buFont typeface="+mj-lt"/>
              <a:buAutoNum type="alphaLcParenR"/>
            </a:pPr>
            <a:r>
              <a:rPr lang="en-US" dirty="0"/>
              <a:t>Use is prohibited during bloom.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968154"/>
            <a:ext cx="5667628" cy="464391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arenR" startAt="2"/>
            </a:pPr>
            <a:r>
              <a:rPr lang="en-US" dirty="0"/>
              <a:t>If multiple AIs </a:t>
            </a:r>
            <a:r>
              <a:rPr lang="en-US" u="sng" dirty="0"/>
              <a:t>or</a:t>
            </a:r>
            <a:r>
              <a:rPr lang="en-US" dirty="0"/>
              <a:t> both soil and foliar application methods are used on the crop during the growing season: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Total max combined application rate is 0.388 lbs. ai/A/season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more than 0.338 lbs. soil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more than 0.05 lbs. foliar</a:t>
            </a:r>
          </a:p>
          <a:p>
            <a:pPr marL="457200" indent="-457200">
              <a:buFont typeface="+mj-lt"/>
              <a:buAutoNum type="alphaLcParenR" startAt="3"/>
            </a:pPr>
            <a:r>
              <a:rPr lang="en-US" dirty="0"/>
              <a:t>If managed pollinators are used with the crop, the application timing and rate restrictions on the following slide apply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947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2ACC-4402-1733-6634-A18D6DF9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Rate and Timing Restrictions for Root &amp; Tuber  Veg.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046CA-6C8C-5992-9652-2ADB5029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64</a:t>
            </a:fld>
            <a:endParaRPr lang="en-US"/>
          </a:p>
        </p:txBody>
      </p:sp>
      <p:pic>
        <p:nvPicPr>
          <p:cNvPr id="12" name="Content Placeholder 11" descr="If managed pollinators will be used during the growing season, the following restrictions apply: Clothianidin: For soil applications of Clothianidin, do not apply more than 0.2 lbs ai/A/season and only apply from pre-planting until planting. For foliar applications of Clothianidin, do not apply more than 0.05 lbs ai/A/season and only apply from pre-planting until bloom.&#10;Dinotefuran: For soil applications of Dinotefuran, do not apply more than 0.338 lbs ai/A/season and only apply from pre-planting until the beginning of main stem elongation or crop cover. For foliar applications of dinotefuran, do not apply more than 0.05 lbs ai/A/season and only apply from pre-planting until bloom.&#10;Imidacloprid: For soil applications of Imidacloprid, do not apply more than 0.2 lbs ai/A/season at pre-planting or planting. For foliar applications of imidacloprid, do not apply more than 0.05 lbs ai/A/season and only apply from pre-planting until bloom.&#10;Thiamethoxam: For soil applications of thiamethoxam, do not apply more than 0.2 lbs ai/A/season and only apply pre-planting or planting. For foliar applications of thiamethoxam, do not apply more than 0.05 lbs ai/A/season and only apply from pre-planting until bloom.">
            <a:extLst>
              <a:ext uri="{FF2B5EF4-FFF2-40B4-BE49-F238E27FC236}">
                <a16:creationId xmlns:a16="http://schemas.microsoft.com/office/drawing/2014/main" id="{AC1E6B29-36F7-E8B9-67D3-2F9E5DBCB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69" y="1853248"/>
            <a:ext cx="8269818" cy="4709023"/>
          </a:xfrm>
        </p:spPr>
      </p:pic>
    </p:spTree>
    <p:extLst>
      <p:ext uri="{BB962C8B-B14F-4D97-AF65-F5344CB8AC3E}">
        <p14:creationId xmlns:p14="http://schemas.microsoft.com/office/powerpoint/2010/main" val="15432732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Potato Grower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Potato grower in Kern County</a:t>
            </a:r>
          </a:p>
          <a:p>
            <a:r>
              <a:rPr lang="en-US" dirty="0"/>
              <a:t>Not using managed pollinators</a:t>
            </a:r>
          </a:p>
          <a:p>
            <a:r>
              <a:rPr lang="en-US" dirty="0"/>
              <a:t>Planning to do soil application of imidacloprid (Macho 2.0 FL)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AF9D6-66EE-56A8-4712-D113E78EDF8C}"/>
              </a:ext>
            </a:extLst>
          </p:cNvPr>
          <p:cNvSpPr txBox="1"/>
          <p:nvPr/>
        </p:nvSpPr>
        <p:spPr>
          <a:xfrm>
            <a:off x="0" y="621253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3CC38-86CA-99BA-578D-4F33B6ED1603}"/>
              </a:ext>
            </a:extLst>
          </p:cNvPr>
          <p:cNvSpPr txBox="1"/>
          <p:nvPr/>
        </p:nvSpPr>
        <p:spPr>
          <a:xfrm>
            <a:off x="4489270" y="6182340"/>
            <a:ext cx="27021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Scenario is for illustrative purposes only, no recommendation is made or implied.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197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56C0BD-7962-E07E-F71A-04649E50A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8708" y="1608559"/>
            <a:ext cx="6752329" cy="40935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Potato Grower Scenario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679822"/>
            <a:ext cx="4396339" cy="4195763"/>
          </a:xfrm>
        </p:spPr>
        <p:txBody>
          <a:bodyPr>
            <a:normAutofit/>
          </a:bodyPr>
          <a:lstStyle/>
          <a:p>
            <a:r>
              <a:rPr lang="en-US" dirty="0"/>
              <a:t>As only doing one active ingredient via one application method, 6990.12(b) does not apply </a:t>
            </a:r>
          </a:p>
          <a:p>
            <a:r>
              <a:rPr lang="en-US" dirty="0"/>
              <a:t>As not using managed pollinators, 6990.12(c) does not apply</a:t>
            </a:r>
          </a:p>
          <a:p>
            <a:r>
              <a:rPr lang="en-US" dirty="0"/>
              <a:t>Follow label rates and annual maximums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AF9D6-66EE-56A8-4712-D113E78EDF8C}"/>
              </a:ext>
            </a:extLst>
          </p:cNvPr>
          <p:cNvSpPr txBox="1"/>
          <p:nvPr/>
        </p:nvSpPr>
        <p:spPr>
          <a:xfrm>
            <a:off x="0" y="621253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66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9B8E3F-8ABC-0085-271C-3F3335D2B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99651" y="5671336"/>
            <a:ext cx="20929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1EB4DA-D879-CFCD-DDD2-D5B6FE52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80351" y="5508940"/>
            <a:ext cx="14817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41F6D48-23F6-DC95-C26B-9280DB3D7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72108" y="2219257"/>
            <a:ext cx="788155" cy="27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402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42444"/>
            <a:ext cx="9404723" cy="1400530"/>
          </a:xfrm>
        </p:spPr>
        <p:txBody>
          <a:bodyPr/>
          <a:lstStyle/>
          <a:p>
            <a:r>
              <a:rPr lang="en-US" dirty="0"/>
              <a:t>Potato Scenario: Quarantine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en-US" dirty="0"/>
              <a:t>During the growing season, a quarantine pest is found near the field.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CDFA requires grower to treat the field with a neonic product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667223" cy="4200245"/>
          </a:xfrm>
        </p:spPr>
        <p:txBody>
          <a:bodyPr>
            <a:normAutofit/>
          </a:bodyPr>
          <a:lstStyle/>
          <a:p>
            <a:r>
              <a:rPr lang="en-US" dirty="0"/>
              <a:t>Can the grower make additional applications to control the quarantine pest, even though they’ve already made applications this growing season?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565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Potato Scenario: Quarantine Pests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675949"/>
            <a:ext cx="5333448" cy="48481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 6990(c)(3), applications to control a quarantine pest are exempt from the article.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Label may allow applications during bloom in certain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would not count against rate caps in 6990.12(c) or (d).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are not required to follow timing restrictions in 6990.12(d)</a:t>
            </a:r>
          </a:p>
          <a:p>
            <a:r>
              <a:rPr lang="en-US" dirty="0"/>
              <a:t>The grower must obtain a PCA written recommendation for quarantine pest applications</a:t>
            </a:r>
          </a:p>
          <a:p>
            <a:r>
              <a:rPr lang="en-US" dirty="0"/>
              <a:t>The grower must keep the recommendation for two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75949"/>
            <a:ext cx="5225715" cy="4200245"/>
          </a:xfrm>
        </p:spPr>
        <p:txBody>
          <a:bodyPr>
            <a:noAutofit/>
          </a:bodyPr>
          <a:lstStyle/>
          <a:p>
            <a:r>
              <a:rPr lang="en-US" dirty="0"/>
              <a:t>Note: Label must still be followed. For this scenario, that means: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Macho 2.0 FL label permits additional foliar applications, up to 12.1 oz/A/year (0.19 lb. AI/A)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430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 Fruit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983" y="2321960"/>
            <a:ext cx="4080001" cy="3830714"/>
          </a:xfrm>
        </p:spPr>
        <p:txBody>
          <a:bodyPr>
            <a:noAutofit/>
          </a:bodyPr>
          <a:lstStyle/>
          <a:p>
            <a:r>
              <a:rPr lang="en-US" dirty="0"/>
              <a:t>Section 6990.13</a:t>
            </a:r>
          </a:p>
          <a:p>
            <a:r>
              <a:rPr lang="en-US" dirty="0"/>
              <a:t>EPA Crop Groups 12 and 12-12</a:t>
            </a:r>
          </a:p>
          <a:p>
            <a:r>
              <a:rPr lang="en-US" dirty="0"/>
              <a:t>Examples on right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5322" y="1715784"/>
            <a:ext cx="7037695" cy="4540553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Apricot (including Japanese)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Cherry (including black, Nanking, sweet, and tart)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Jujube, Chinese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Nectarine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Peach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Plum (including American, beach, Canada, cherry, </a:t>
            </a:r>
            <a:r>
              <a:rPr lang="en-US" dirty="0" err="1"/>
              <a:t>Chicksaw</a:t>
            </a:r>
            <a:r>
              <a:rPr lang="en-US" dirty="0"/>
              <a:t>, Damson, Japanese, and Klamath) and prune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Plumcot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Sloe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Cultivars, varieties, and hybrids of these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6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42444"/>
            <a:ext cx="9404723" cy="1400530"/>
          </a:xfrm>
        </p:spPr>
        <p:txBody>
          <a:bodyPr/>
          <a:lstStyle/>
          <a:p>
            <a:r>
              <a:rPr lang="en-US" dirty="0"/>
              <a:t>Grape Scenario: Quarantine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en-US" dirty="0"/>
              <a:t>During the growing season, a quarantine pest is found near the vineyard.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CDFA requires grower to treat the vineyard with a neonic product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667223" cy="4200245"/>
          </a:xfrm>
        </p:spPr>
        <p:txBody>
          <a:bodyPr>
            <a:normAutofit/>
          </a:bodyPr>
          <a:lstStyle/>
          <a:p>
            <a:r>
              <a:rPr lang="en-US" dirty="0"/>
              <a:t>Can the grower make additional applications to control the quarantine pest, even though they’ve already made applications this growing season and are at the maximum rates permitted by the labels &amp; regulation?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413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AEC-6541-25C1-4EDE-7EFA2186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Products Used on Stone Fruit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81-4E39-BD05-4F8B-08813F81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Clothianidin: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Belay Insecticide (EPA Registration No. 59639-150-AA)</a:t>
            </a:r>
          </a:p>
          <a:p>
            <a:r>
              <a:rPr lang="en-US" dirty="0"/>
              <a:t>Dinotefuran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  <a:p>
            <a:r>
              <a:rPr lang="en-US" dirty="0"/>
              <a:t>Imidacloprid: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Macho 4.0 (EPA Registration No. 42750-140-AA), Wrangler Insecticide (34704-931-AA), Admire Pro Systemic Protectant (EPA Registration No. 264-827-ZA)</a:t>
            </a:r>
          </a:p>
          <a:p>
            <a:r>
              <a:rPr lang="en-US" dirty="0"/>
              <a:t>Thiamethoxam: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Actara</a:t>
            </a:r>
            <a:r>
              <a:rPr lang="en-US" dirty="0"/>
              <a:t> (EPA Registration No. 100-938-ZA)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0DB0-0F56-CDF8-39B7-11AC48E376E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1DCBA-C0FC-AA50-052F-609768EA6E4E}"/>
              </a:ext>
            </a:extLst>
          </p:cNvPr>
          <p:cNvSpPr txBox="1"/>
          <p:nvPr/>
        </p:nvSpPr>
        <p:spPr>
          <a:xfrm>
            <a:off x="4432827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a product on this slide does not mean it is registered on all crops in this crop group. Always check the label!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1B808-28C9-43D2-A2C5-95C05C05960E}"/>
              </a:ext>
            </a:extLst>
          </p:cNvPr>
          <p:cNvSpPr txBox="1"/>
          <p:nvPr/>
        </p:nvSpPr>
        <p:spPr>
          <a:xfrm>
            <a:off x="8865654" y="621166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a reminder, it is not a requirement for any product label to change as a result of DPR’s rulemaking.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6BD6-69FF-9C7C-F99A-1DA356ED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66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 Fruit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1736333"/>
            <a:ext cx="4853540" cy="4520005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en-US" dirty="0"/>
              <a:t>Use is prohibited during bloom.</a:t>
            </a:r>
          </a:p>
          <a:p>
            <a:pPr>
              <a:buFont typeface="+mj-lt"/>
              <a:buAutoNum type="alphaLcParenR"/>
            </a:pPr>
            <a:r>
              <a:rPr lang="en-US" dirty="0"/>
              <a:t>If multiple AIs </a:t>
            </a:r>
            <a:r>
              <a:rPr lang="en-US" u="sng" dirty="0"/>
              <a:t>or</a:t>
            </a:r>
            <a:r>
              <a:rPr lang="en-US" dirty="0"/>
              <a:t> both soil and foliar application methods are used on the crop during the growing season: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max combined application rate is 0.92 lbs. ai/A/season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more than 0.38 lbs. soil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more than 0.54 lbs. foliar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736332"/>
            <a:ext cx="4396341" cy="4520005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 startAt="3"/>
            </a:pPr>
            <a:r>
              <a:rPr lang="en-US" dirty="0"/>
              <a:t>The application timing and rate restrictions on the following slide always apply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979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2ACC-4402-1733-6634-A18D6DF9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Rate and Timing Restrictions for Stone Fruit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046CA-6C8C-5992-9652-2ADB5029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72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11269-E56F-7933-1E68-4A0FA47AB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lothianidin: For soil applications of Clothianidin, do not apply more than 0.38 lbs ai/A/season and only apply between post-bloom and harvest. For foliar applications of Clothianidin, do not apply more than 0.2 lbs ai/A/season and only apply between post-bloom and harvest. &#10;Dinotefuran: For soil applications of Dinotefuran, do not apply more than 0.38 lbs ai/A/season and only apply between post-bloom and harvest. For foliar applications of dinotefuran, do not apply more than 0.54 lbs ai/A/season and only apply between post-bloom and harvest. &#10;Imidacloprid: For soil applications of Imidacloprid, do not apply more than 0.38 lbs ai/A/season and only apply between post-bloom and harvest. For foliar applications of imidacloprid, do not apply more than 0.54 lbs ai/A/season and only apply between post-bloom and harvest. &#10;Thiamethoxam: For soil applications of thiamethoxam, do not apply more than 0.38 lbs ai/A/season and only apply between post-bloom and harvest. For foliar applications of thiamethoxam, do not apply more than 0.172 lbs ai/A/season and only apply between post-bloom and harvest. ">
            <a:extLst>
              <a:ext uri="{FF2B5EF4-FFF2-40B4-BE49-F238E27FC236}">
                <a16:creationId xmlns:a16="http://schemas.microsoft.com/office/drawing/2014/main" id="{C7594F41-65EF-CA7A-8240-13087996A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22" y="1962289"/>
            <a:ext cx="8686551" cy="43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68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Cherry Grower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Cherry grower in San Joaquin County</a:t>
            </a:r>
          </a:p>
          <a:p>
            <a:r>
              <a:rPr lang="en-US" dirty="0"/>
              <a:t>Using managed pollinators</a:t>
            </a:r>
          </a:p>
          <a:p>
            <a:r>
              <a:rPr lang="en-US" dirty="0"/>
              <a:t>Plan to use imidacloprid (Macho 2.0 FL) via foliar application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F8BF4-B2D1-4BFE-46AF-65C92C85A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773777" cy="4200245"/>
          </a:xfrm>
        </p:spPr>
        <p:txBody>
          <a:bodyPr/>
          <a:lstStyle/>
          <a:p>
            <a:r>
              <a:rPr lang="en-US" dirty="0"/>
              <a:t>In the past, did one application in early April, followed by one or two applications in June &amp; July</a:t>
            </a:r>
          </a:p>
          <a:p>
            <a:r>
              <a:rPr lang="en-US" dirty="0"/>
              <a:t>Under section 6990.13(c) use is only allowed between when petal fall is complete and harvest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7D33A-005F-7AE6-734C-22FF3D4143EA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01A38-F623-CB8D-CA3C-BFF2027C4F28}"/>
              </a:ext>
            </a:extLst>
          </p:cNvPr>
          <p:cNvSpPr txBox="1"/>
          <p:nvPr/>
        </p:nvSpPr>
        <p:spPr>
          <a:xfrm>
            <a:off x="4489270" y="6182340"/>
            <a:ext cx="27021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Scenario is for illustrative purposes only, no recommendation is made or implied.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787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4594CBC-9204-7ADB-76D6-45451599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14" y="4163722"/>
            <a:ext cx="7207620" cy="93349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3FDA88B-A73E-D98D-6233-B347965F1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8014" y="1391540"/>
            <a:ext cx="7163348" cy="25434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Cherry Scenario: Foliar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178" y="1648058"/>
            <a:ext cx="4618934" cy="4619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only doing one active ingredient via one application method, 6990.13(b) does not apply </a:t>
            </a:r>
          </a:p>
          <a:p>
            <a:r>
              <a:rPr lang="en-US" dirty="0"/>
              <a:t>6990.13(c) prohibits imidacloprid foliar apps between harvest and bloom</a:t>
            </a:r>
          </a:p>
          <a:p>
            <a:r>
              <a:rPr lang="en-US" dirty="0"/>
              <a:t>Per label and 6990.13(c), permitted to use up to 0.5 lbs. ai/A/season.</a:t>
            </a:r>
          </a:p>
          <a:p>
            <a:r>
              <a:rPr lang="en-US" dirty="0"/>
              <a:t>Grower does three foliar applications of Macho 2.0 FL after petal fall is complete, using a total of 16 oz/A of product (0.25 lbs. ai/A)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08838-8AED-91A1-04DC-929AFC9D398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74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593C3A-842A-8C35-CFD0-46D1487F3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40470" y="2884470"/>
            <a:ext cx="462338" cy="328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A29706-B8AF-F309-78C3-EF31D1CB4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67901" y="4888786"/>
            <a:ext cx="529119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2693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42444"/>
            <a:ext cx="9404723" cy="1400530"/>
          </a:xfrm>
        </p:spPr>
        <p:txBody>
          <a:bodyPr/>
          <a:lstStyle/>
          <a:p>
            <a:r>
              <a:rPr lang="en-US" dirty="0"/>
              <a:t>Cherry Scenario: Quarantine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en-US" dirty="0"/>
              <a:t>During the growing season, a quarantine pest is found near the orchard.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CDFA requires grower to treat the orchard with a neonic product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667223" cy="4200245"/>
          </a:xfrm>
        </p:spPr>
        <p:txBody>
          <a:bodyPr>
            <a:normAutofit/>
          </a:bodyPr>
          <a:lstStyle/>
          <a:p>
            <a:r>
              <a:rPr lang="en-US" dirty="0"/>
              <a:t>Can the grower make additional applications to control the quarantine pest, even though they’ve already made applications this growing season?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143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Cherry Scenario: Quarantine Pests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675949"/>
            <a:ext cx="5333448" cy="48686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 6990(c)(3), applications to control a quarantine pest are exempt from the article.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Label may allow applications during bloom in certain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would not count against rate caps in 6990.13(b) or (c).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are not required to follow timing restrictions in 6990.13(c)</a:t>
            </a:r>
          </a:p>
          <a:p>
            <a:r>
              <a:rPr lang="en-US" dirty="0"/>
              <a:t>The grower must obtain a PCA written recommendation for quarantine pest applications</a:t>
            </a:r>
          </a:p>
          <a:p>
            <a:r>
              <a:rPr lang="en-US" dirty="0"/>
              <a:t>The grower must keep the recommendation for two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75949"/>
            <a:ext cx="5225715" cy="4200245"/>
          </a:xfrm>
        </p:spPr>
        <p:txBody>
          <a:bodyPr>
            <a:noAutofit/>
          </a:bodyPr>
          <a:lstStyle/>
          <a:p>
            <a:r>
              <a:rPr lang="en-US" dirty="0"/>
              <a:t>Note: Label must still be followed. For this scenario, that means: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the grower applied a total of 16 oz/A Macho 2.0 to the crop, grower has 16 oz of product remaining under both the label </a:t>
            </a:r>
            <a:r>
              <a:rPr lang="en-US" u="sng" dirty="0"/>
              <a:t>and</a:t>
            </a:r>
            <a:r>
              <a:rPr lang="en-US" dirty="0"/>
              <a:t> 6990.13(c)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Label requires at least 10 days between applications and has a 7-day PHI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38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Nut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956911"/>
            <a:ext cx="4396339" cy="4195763"/>
          </a:xfrm>
        </p:spPr>
        <p:txBody>
          <a:bodyPr>
            <a:noAutofit/>
          </a:bodyPr>
          <a:lstStyle/>
          <a:p>
            <a:r>
              <a:rPr lang="en-US" dirty="0"/>
              <a:t>Section 6990.14</a:t>
            </a:r>
          </a:p>
          <a:p>
            <a:r>
              <a:rPr lang="en-US" dirty="0"/>
              <a:t>EPA Crop Groups 14 and 14-12</a:t>
            </a:r>
          </a:p>
          <a:p>
            <a:r>
              <a:rPr lang="en-US" dirty="0"/>
              <a:t>Applications to pistachios, beechnuts, ginkgo, or pecans are exempt</a:t>
            </a:r>
          </a:p>
          <a:p>
            <a:r>
              <a:rPr lang="en-US" dirty="0"/>
              <a:t>Examples on right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7079" y="1674689"/>
            <a:ext cx="6290657" cy="4195763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Almond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Brazil nut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Butternut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Cashew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Chestnut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Coconut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Filbert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Hickory nut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Macadamia nut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Pine nut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Walnut, black and English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Cultivars, varieties, and hybrids of these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044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AEC-6541-25C1-4EDE-7EFA2186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Products Used on Tree Nuts (Almond, Walnut)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BB81-4E39-BD05-4F8B-08813F81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Clothianidin: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Belay Insecticide (EPA Registration No. 59639-150-AA)</a:t>
            </a:r>
          </a:p>
          <a:p>
            <a:r>
              <a:rPr lang="en-US" dirty="0"/>
              <a:t>Dinotefuran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  <a:p>
            <a:r>
              <a:rPr lang="en-US" dirty="0"/>
              <a:t>Imidacloprid: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Leverage 360 Insecticide (EPA Registration No. 264-1104-AA), Macho 2.0 FL (EPA Registration No. 42750-110-AA), Macho 4.0 (EPA Registration No. 42750-140-AA)</a:t>
            </a:r>
          </a:p>
          <a:p>
            <a:r>
              <a:rPr lang="en-US" dirty="0"/>
              <a:t>Thiamethoxam: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B0DB0-0F56-CDF8-39B7-11AC48E376E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1DCBA-C0FC-AA50-052F-609768EA6E4E}"/>
              </a:ext>
            </a:extLst>
          </p:cNvPr>
          <p:cNvSpPr txBox="1"/>
          <p:nvPr/>
        </p:nvSpPr>
        <p:spPr>
          <a:xfrm>
            <a:off x="4432827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Inclusion of a product on this slide does not mean it is registered on all crops in this crop group. Always check the label!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1B808-28C9-43D2-A2C5-95C05C05960E}"/>
              </a:ext>
            </a:extLst>
          </p:cNvPr>
          <p:cNvSpPr txBox="1"/>
          <p:nvPr/>
        </p:nvSpPr>
        <p:spPr>
          <a:xfrm>
            <a:off x="8865654" y="6211668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As a reminder, it is not a requirement for any product label to change as a result of DPR’s rulemaking.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6BD6-69FF-9C7C-F99A-1DA356ED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786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E798-5E54-B931-A1C1-92EBA517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Nut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24EF-CBD1-F262-00FA-7429397E1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322" y="1530851"/>
            <a:ext cx="5150330" cy="4725488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lphaLcParenR"/>
            </a:pPr>
            <a:r>
              <a:rPr lang="en-US" dirty="0"/>
              <a:t>For remaining crops, use is prohibited during bloom.</a:t>
            </a:r>
          </a:p>
          <a:p>
            <a:pPr>
              <a:buFont typeface="+mj-lt"/>
              <a:buAutoNum type="alphaLcParenR"/>
            </a:pPr>
            <a:r>
              <a:rPr lang="en-US" dirty="0"/>
              <a:t>Except for almonds, if multiple AIs </a:t>
            </a:r>
            <a:r>
              <a:rPr lang="en-US" u="sng" dirty="0"/>
              <a:t>or</a:t>
            </a:r>
            <a:r>
              <a:rPr lang="en-US" dirty="0"/>
              <a:t> both soil and foliar application methods are used on the crop during the growing season: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max combined application rate is 0.2 lbs. ai/A/season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2A6-CDFB-0B5A-4907-29092746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530850"/>
            <a:ext cx="5256662" cy="4725488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lphaLcParenR" startAt="3"/>
            </a:pPr>
            <a:r>
              <a:rPr lang="en-US" dirty="0"/>
              <a:t>Except for almonds, if managed pollinators are used with the crop, the following application timing and rate restrictions apply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Soil applications are prohibited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Foliar applications limited to 0.2 </a:t>
            </a:r>
            <a:r>
              <a:rPr lang="en-US" dirty="0" err="1"/>
              <a:t>lbs</a:t>
            </a:r>
            <a:r>
              <a:rPr lang="en-US" dirty="0"/>
              <a:t> ai/A/season, applied between post-bloom and harvest</a:t>
            </a:r>
          </a:p>
          <a:p>
            <a:pPr>
              <a:buFont typeface="+mj-lt"/>
              <a:buAutoNum type="alphaLcParenR" startAt="4"/>
            </a:pPr>
            <a:r>
              <a:rPr lang="en-US" dirty="0"/>
              <a:t>For almonds, the timing and rate restrictions in c) always apply, regardless of whether managed pollinators are used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7D1F-E910-0520-AEF5-50CC82E4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7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05" y="295729"/>
            <a:ext cx="10008135" cy="1400530"/>
          </a:xfrm>
        </p:spPr>
        <p:txBody>
          <a:bodyPr/>
          <a:lstStyle/>
          <a:p>
            <a:r>
              <a:rPr lang="en-US" sz="3600" dirty="0"/>
              <a:t>Grape Scenario: Quarantine Pests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405" y="1541125"/>
            <a:ext cx="5635154" cy="49829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 6990(c)(3), applications to control a quarantine pest are exempt from the article.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Label may allow applications during bloom in certain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would not count against rate caps in 6990.1(b) or (c).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are not required to follow timing restrictions in 6990.1(c)</a:t>
            </a:r>
          </a:p>
          <a:p>
            <a:r>
              <a:rPr lang="en-US" dirty="0"/>
              <a:t>The grower must obtain a PCA written recommendation for the quarantine pest applications</a:t>
            </a:r>
          </a:p>
          <a:p>
            <a:r>
              <a:rPr lang="en-US" dirty="0"/>
              <a:t>The grower must keep the recommendation for two years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75949"/>
            <a:ext cx="5225715" cy="42002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Note: Label must still be followed. For this scenario, that means: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additional clothianidin applications until one year has elapsed from the  application (e.g., the following May)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additional imidacloprid </a:t>
            </a:r>
            <a:r>
              <a:rPr lang="en-US" u="sng" dirty="0"/>
              <a:t>foliar</a:t>
            </a:r>
            <a:r>
              <a:rPr lang="en-US" dirty="0"/>
              <a:t> applications until one year has elapsed from the first application (e.g., the following June)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Macho 4.0 label would permit additional </a:t>
            </a:r>
            <a:r>
              <a:rPr lang="en-US" u="sng" dirty="0"/>
              <a:t>soil</a:t>
            </a:r>
            <a:r>
              <a:rPr lang="en-US" dirty="0"/>
              <a:t> applications (up to 0.5 </a:t>
            </a:r>
            <a:r>
              <a:rPr lang="en-US" dirty="0" err="1"/>
              <a:t>lb</a:t>
            </a:r>
            <a:r>
              <a:rPr lang="en-US" dirty="0"/>
              <a:t> ai/A/year)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C827C-D720-31C5-F8EA-9603FB870648}"/>
              </a:ext>
            </a:extLst>
          </p:cNvPr>
          <p:cNvSpPr txBox="1"/>
          <p:nvPr/>
        </p:nvSpPr>
        <p:spPr>
          <a:xfrm>
            <a:off x="8858088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209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Walnut Grower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Walnut grower in Butte County</a:t>
            </a:r>
          </a:p>
          <a:p>
            <a:r>
              <a:rPr lang="en-US" dirty="0"/>
              <a:t>Not using managed pollinators</a:t>
            </a:r>
          </a:p>
          <a:p>
            <a:r>
              <a:rPr lang="en-US" dirty="0"/>
              <a:t>Plan to use clothianidin (Belay) and imidacloprid (Leverage 360) via foliar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F8BF4-B2D1-4BFE-46AF-65C92C85A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773777" cy="4200245"/>
          </a:xfrm>
        </p:spPr>
        <p:txBody>
          <a:bodyPr/>
          <a:lstStyle/>
          <a:p>
            <a:r>
              <a:rPr lang="en-US" dirty="0"/>
              <a:t>In the past, generally did these applications between July-Sept.</a:t>
            </a:r>
          </a:p>
          <a:p>
            <a:r>
              <a:rPr lang="en-US" dirty="0"/>
              <a:t>As doing two (2) active ingredients, 6990.14(b) applies – up to 0.2 lbs. ai/A/season via foliar application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7D33A-005F-7AE6-734C-22FF3D4143EA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01A38-F623-CB8D-CA3C-BFF2027C4F28}"/>
              </a:ext>
            </a:extLst>
          </p:cNvPr>
          <p:cNvSpPr txBox="1"/>
          <p:nvPr/>
        </p:nvSpPr>
        <p:spPr>
          <a:xfrm>
            <a:off x="4489270" y="6182340"/>
            <a:ext cx="27021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Scenario is for illustrative purposes only, no recommendation is made or implied.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11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47CB22-4677-D72E-9A58-53740E7AC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7353" y="1230488"/>
            <a:ext cx="6043386" cy="52964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Walnut Scenario: Foliar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0" y="1648058"/>
            <a:ext cx="4080001" cy="4619176"/>
          </a:xfrm>
        </p:spPr>
        <p:txBody>
          <a:bodyPr>
            <a:normAutofit/>
          </a:bodyPr>
          <a:lstStyle/>
          <a:p>
            <a:r>
              <a:rPr lang="en-US" dirty="0"/>
              <a:t>Leverage 360: 1 application at max label rate (2.8 </a:t>
            </a:r>
            <a:r>
              <a:rPr lang="en-US" dirty="0" err="1"/>
              <a:t>fl</a:t>
            </a:r>
            <a:r>
              <a:rPr lang="en-US" dirty="0"/>
              <a:t> oz/ac)</a:t>
            </a:r>
          </a:p>
          <a:p>
            <a:r>
              <a:rPr lang="en-US" dirty="0"/>
              <a:t>Uses 0.044 lbs. ai/A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08838-8AED-91A1-04DC-929AFC9D398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81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593C3A-842A-8C35-CFD0-46D1487F3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43335" y="2599362"/>
            <a:ext cx="431515" cy="410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A29706-B8AF-F309-78C3-EF31D1CB4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63856" y="4621656"/>
            <a:ext cx="139728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B60918-184A-E4B2-2D28-046023BB0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0382" y="4774056"/>
            <a:ext cx="157194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2573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A1C218E7-D720-2A33-C977-ECDC6CB77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2221" y="1648061"/>
            <a:ext cx="6384934" cy="4619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9E5B7-1362-6447-174A-0A43A5CB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Walnut Scenario: Foliar application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20FE-9078-B9C4-3C33-2595B0C7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0" y="1965960"/>
            <a:ext cx="4080001" cy="4301274"/>
          </a:xfrm>
        </p:spPr>
        <p:txBody>
          <a:bodyPr>
            <a:normAutofit/>
          </a:bodyPr>
          <a:lstStyle/>
          <a:p>
            <a:r>
              <a:rPr lang="en-US" dirty="0"/>
              <a:t>Under 6990.14(b), still have 0.156 </a:t>
            </a:r>
            <a:r>
              <a:rPr lang="en-US" dirty="0" err="1"/>
              <a:t>lbs</a:t>
            </a:r>
            <a:r>
              <a:rPr lang="en-US" dirty="0"/>
              <a:t> ai/A/season remaining</a:t>
            </a:r>
          </a:p>
          <a:p>
            <a:r>
              <a:rPr lang="en-US" dirty="0"/>
              <a:t>Belay: 2 applications at 0.078 lbs. ai/A (about 4.68 oz product) each</a:t>
            </a:r>
          </a:p>
          <a:p>
            <a:r>
              <a:rPr lang="en-US" dirty="0"/>
              <a:t>Per 6990.14(b)(2) no more foliar-applied neonics for the growing season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08838-8AED-91A1-04DC-929AFC9D3983}"/>
              </a:ext>
            </a:extLst>
          </p:cNvPr>
          <p:cNvSpPr txBox="1"/>
          <p:nvPr/>
        </p:nvSpPr>
        <p:spPr>
          <a:xfrm>
            <a:off x="0" y="6211669"/>
            <a:ext cx="33263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The mention of a product is for illustrative purposes and should not be construed as either an actual or implied endorsement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4018-DEFC-F57B-5A75-FF05D861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82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593C3A-842A-8C35-CFD0-46D1487F3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2942" y="2640459"/>
            <a:ext cx="1351867" cy="410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A29706-B8AF-F309-78C3-EF31D1CB4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13177" y="5197009"/>
            <a:ext cx="246579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96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42444"/>
            <a:ext cx="9404723" cy="1400530"/>
          </a:xfrm>
        </p:spPr>
        <p:txBody>
          <a:bodyPr/>
          <a:lstStyle/>
          <a:p>
            <a:r>
              <a:rPr lang="en-US" dirty="0"/>
              <a:t>Walnut Scenario: Quarantine Pests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>
            <a:normAutofit/>
          </a:bodyPr>
          <a:lstStyle/>
          <a:p>
            <a:r>
              <a:rPr lang="en-US" dirty="0"/>
              <a:t>During the growing season, a quarantine pest is found near the orchard.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CDFA requires grower to treat the orchard with a neonic product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667223" cy="4200245"/>
          </a:xfrm>
        </p:spPr>
        <p:txBody>
          <a:bodyPr>
            <a:normAutofit/>
          </a:bodyPr>
          <a:lstStyle/>
          <a:p>
            <a:r>
              <a:rPr lang="en-US" dirty="0"/>
              <a:t>Can the grower make additional applications to control the quarantine pest, even though they’ve already made applications this growing season?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913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788F-39F3-B8AB-D3A5-A819787E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Walnut Scenario: Quarantine Pests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D6BE-506C-BD85-CF39-61A8238C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675949"/>
            <a:ext cx="5333448" cy="48686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 6990(c)(3), applications to control a quarantine pest are exempt from the article.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Label may allow applications during bloom in certain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would not count against rate caps in 6990.14(b) or (c).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Quarantine pest applications are not required to follow timing restrictions in 6990.14(c)</a:t>
            </a:r>
          </a:p>
          <a:p>
            <a:r>
              <a:rPr lang="en-US" dirty="0"/>
              <a:t>The grower must obtain a PCA written recommendation for quarantine pest applications</a:t>
            </a:r>
          </a:p>
          <a:p>
            <a:r>
              <a:rPr lang="en-US" dirty="0"/>
              <a:t>The grower must keep the recommendation for two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878C8-4D6C-2C8C-82F3-BB279A84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75949"/>
            <a:ext cx="5225715" cy="4200245"/>
          </a:xfrm>
        </p:spPr>
        <p:txBody>
          <a:bodyPr>
            <a:noAutofit/>
          </a:bodyPr>
          <a:lstStyle/>
          <a:p>
            <a:r>
              <a:rPr lang="en-US" dirty="0"/>
              <a:t>Note: Label must still be followed. For this scenario, that means: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Belay label would allow additional 0.044 </a:t>
            </a:r>
            <a:r>
              <a:rPr lang="en-US" dirty="0" err="1"/>
              <a:t>lbs</a:t>
            </a:r>
            <a:r>
              <a:rPr lang="en-US" dirty="0"/>
              <a:t> ai/A to be applied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While no additional Leverage 360 can be applied, a different imidacloprid product could be used (many labels allow up to 0.36 </a:t>
            </a:r>
            <a:r>
              <a:rPr lang="en-US" dirty="0" err="1"/>
              <a:t>lbs</a:t>
            </a:r>
            <a:r>
              <a:rPr lang="en-US" dirty="0"/>
              <a:t> ai/A/year)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1894-B586-B891-3ADC-0AAAD5DA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4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1E34-53F4-C390-DDDE-90090D55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Cereal Grains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5E99-9E44-D5EB-6348-C5608EBDA4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Section 6990.3</a:t>
            </a:r>
          </a:p>
          <a:p>
            <a:r>
              <a:rPr lang="en-US" dirty="0"/>
              <a:t>EPA Crop Groups 15, 15-22, 16 and 16-22</a:t>
            </a:r>
          </a:p>
          <a:p>
            <a:r>
              <a:rPr lang="en-US" dirty="0"/>
              <a:t>Applications to barley, oats, rice (</a:t>
            </a:r>
            <a:r>
              <a:rPr lang="en-US" i="1" dirty="0"/>
              <a:t>Oryza sativa</a:t>
            </a:r>
            <a:r>
              <a:rPr lang="en-US" dirty="0"/>
              <a:t>), rye, triticale, or wheat are exempt</a:t>
            </a:r>
          </a:p>
          <a:p>
            <a:r>
              <a:rPr lang="en-US" dirty="0"/>
              <a:t>Examples of remaining crops on right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402B9-F794-158F-A8B6-35C41A119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945031" cy="420024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Buckwheat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Canarygrass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Corn (field, sweet, baby, &amp; pop)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Millet (barnyard, finger, foxtail, pearl, </a:t>
            </a:r>
            <a:r>
              <a:rPr lang="en-US" dirty="0" err="1"/>
              <a:t>proso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Quinoa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Sorghum (milo)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Teff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Teosinte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Wild rice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Cultivars, varieties, and hybrids of these commodities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71C6A-3D27-506D-611D-4A139B0A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0700-F302-4C27-944C-DA08E7888E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29583</TotalTime>
  <Words>7766</Words>
  <Application>Microsoft Office PowerPoint</Application>
  <PresentationFormat>Widescreen</PresentationFormat>
  <Paragraphs>809</Paragraphs>
  <Slides>84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Arial</vt:lpstr>
      <vt:lpstr>Calibri</vt:lpstr>
      <vt:lpstr>Century Gothic</vt:lpstr>
      <vt:lpstr>Courier New</vt:lpstr>
      <vt:lpstr>Wingdings</vt:lpstr>
      <vt:lpstr>Wingdings 3</vt:lpstr>
      <vt:lpstr>Ion</vt:lpstr>
      <vt:lpstr>Berries and Small Fruits Crops</vt:lpstr>
      <vt:lpstr>Example Products Used on Berries and Small Fruit Crops in 2020</vt:lpstr>
      <vt:lpstr>Berries and Small Fruit Restrictions</vt:lpstr>
      <vt:lpstr>Grape Grower Scenario</vt:lpstr>
      <vt:lpstr>Grape Scenario: Soil application</vt:lpstr>
      <vt:lpstr>Grape Scenario: Foliar application</vt:lpstr>
      <vt:lpstr>Grape Scenario: Quarantine Pests</vt:lpstr>
      <vt:lpstr>Grape Scenario: Quarantine Pests (continuation)</vt:lpstr>
      <vt:lpstr>Cereal Grains Crops</vt:lpstr>
      <vt:lpstr>Example Products Used on Cereal Grains in 2020</vt:lpstr>
      <vt:lpstr>Cereal Grains Restrictions</vt:lpstr>
      <vt:lpstr>Scenario</vt:lpstr>
      <vt:lpstr>Citrus Fruit Crops</vt:lpstr>
      <vt:lpstr>Example Products Used on Citrus Fruit in 2020</vt:lpstr>
      <vt:lpstr>Citrus Fruit Restrictions</vt:lpstr>
      <vt:lpstr>Application Rate and Timing Restrictions for Citrus Fruit</vt:lpstr>
      <vt:lpstr>Orange Grower Scenario</vt:lpstr>
      <vt:lpstr>Orange Scenario: Soil application</vt:lpstr>
      <vt:lpstr>Orange Scenario: Foliar application</vt:lpstr>
      <vt:lpstr>Orange Scenario: Quarantine Pests</vt:lpstr>
      <vt:lpstr>Orange Scenario: Quarantine Pests (Continuation)</vt:lpstr>
      <vt:lpstr>Cucurbit Vegetable Crops</vt:lpstr>
      <vt:lpstr>Example Products Used on Cucurbit Vegetables in 2020</vt:lpstr>
      <vt:lpstr>Cucurbit Vegetables Restrictions</vt:lpstr>
      <vt:lpstr>Application Rate and Timing Restrictions for Cucurbit Vegetables</vt:lpstr>
      <vt:lpstr>Pumpkin Grower Scenario</vt:lpstr>
      <vt:lpstr>Pumpkin Scenario: Regulation Restrictions Summary</vt:lpstr>
      <vt:lpstr>Pumpkin Scenario: Soil Applications</vt:lpstr>
      <vt:lpstr>Pumpkin Scenario: Foliar Applications</vt:lpstr>
      <vt:lpstr>Pumpkin Scenario: Quarantine Pests</vt:lpstr>
      <vt:lpstr>Pumpkin Scenario: Quarantine Pests (Continuation) </vt:lpstr>
      <vt:lpstr>Fruiting Vegetable Crops</vt:lpstr>
      <vt:lpstr>Example Products Used on Fruiting Vegetables in 2020</vt:lpstr>
      <vt:lpstr>Fruiting Vegetable Restrictions</vt:lpstr>
      <vt:lpstr>Tomato Grower Scenario</vt:lpstr>
      <vt:lpstr>Tomato Grower Scenario (Continuation)</vt:lpstr>
      <vt:lpstr>Tomato Scenario: Quarantine Pests</vt:lpstr>
      <vt:lpstr>Tomato Scenario: Quarantine Pests (Continuation)</vt:lpstr>
      <vt:lpstr>Legume Vegetables Crop Groups</vt:lpstr>
      <vt:lpstr>Example Products Used on Legume Vegetables in 2020</vt:lpstr>
      <vt:lpstr>Legume Vegetables Restrictions</vt:lpstr>
      <vt:lpstr>Garden Pea Grower Scenario</vt:lpstr>
      <vt:lpstr>Garden Pea Grower Scenario (Continuation)</vt:lpstr>
      <vt:lpstr>Pea Scenario: Quarantine Pests</vt:lpstr>
      <vt:lpstr>Pea Scenario: Quarantine Pests (Continuation)</vt:lpstr>
      <vt:lpstr>Oilseed Crops</vt:lpstr>
      <vt:lpstr>Example Products Used on Oilseed Crops (Cotton) in 2020</vt:lpstr>
      <vt:lpstr>Oilseed Crops Restrictions</vt:lpstr>
      <vt:lpstr>Cotton Grower Scenario</vt:lpstr>
      <vt:lpstr>Cotton Grower Scenario (Continuation)</vt:lpstr>
      <vt:lpstr>Cotton Scenario: Quarantine Pests</vt:lpstr>
      <vt:lpstr>Cotton Scenario: Quarantine Pests (Continuation)</vt:lpstr>
      <vt:lpstr>Pome Fruits Crops</vt:lpstr>
      <vt:lpstr>Example Products Used on Pome Fruit (Apples or Pears) in 2020</vt:lpstr>
      <vt:lpstr>Pome Fruit Restrictions</vt:lpstr>
      <vt:lpstr>Apple Grower Scenario</vt:lpstr>
      <vt:lpstr>Apple Scenario: Soil application</vt:lpstr>
      <vt:lpstr>Apple Scenario: Foliar application</vt:lpstr>
      <vt:lpstr>Apple Scenario: Quarantine Pests</vt:lpstr>
      <vt:lpstr>Apple Scenario: Quarantine Pests (Continuation)</vt:lpstr>
      <vt:lpstr>Root and Tuber Vegetables Crops</vt:lpstr>
      <vt:lpstr>Example Products Used on Root and Tuber Vegetables in 2020</vt:lpstr>
      <vt:lpstr>Root and Tuber Vegetables Restrictions</vt:lpstr>
      <vt:lpstr>Application Rate and Timing Restrictions for Root &amp; Tuber  Veg.</vt:lpstr>
      <vt:lpstr>Potato Grower Scenario</vt:lpstr>
      <vt:lpstr>Potato Grower Scenario (Continuation)</vt:lpstr>
      <vt:lpstr>Potato Scenario: Quarantine Pests</vt:lpstr>
      <vt:lpstr>Potato Scenario: Quarantine Pests (Continuation)</vt:lpstr>
      <vt:lpstr>Stone Fruit Crops</vt:lpstr>
      <vt:lpstr>Example Products Used on Stone Fruit in 2020</vt:lpstr>
      <vt:lpstr>Stone Fruit Restrictions</vt:lpstr>
      <vt:lpstr>Application Rate and Timing Restrictions for Stone Fruit</vt:lpstr>
      <vt:lpstr>Cherry Grower Scenario</vt:lpstr>
      <vt:lpstr>Cherry Scenario: Foliar application</vt:lpstr>
      <vt:lpstr>Cherry Scenario: Quarantine Pests</vt:lpstr>
      <vt:lpstr>Cherry Scenario: Quarantine Pests (Continuation)</vt:lpstr>
      <vt:lpstr>Tree Nut Crops</vt:lpstr>
      <vt:lpstr>Example Products Used on Tree Nuts (Almond, Walnut) in 2020</vt:lpstr>
      <vt:lpstr>Tree Nut Restrictions</vt:lpstr>
      <vt:lpstr>Walnut Grower Scenario</vt:lpstr>
      <vt:lpstr>Walnut Scenario: Foliar application</vt:lpstr>
      <vt:lpstr>Walnut Scenario: Foliar application (Continuation)</vt:lpstr>
      <vt:lpstr>Walnut Scenario: Quarantine Pests</vt:lpstr>
      <vt:lpstr>Walnut Scenario: Quarantine Pests (Continuation)</vt:lpstr>
    </vt:vector>
  </TitlesOfParts>
  <Company>CDPR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EPA’s New Paraquat Safety Measures</dc:title>
  <dc:creator>Desjarlais, Nathan@CDPR</dc:creator>
  <cp:lastModifiedBy>Vuong, Ryan@CDPR</cp:lastModifiedBy>
  <cp:revision>275</cp:revision>
  <dcterms:created xsi:type="dcterms:W3CDTF">2021-10-01T21:46:29Z</dcterms:created>
  <dcterms:modified xsi:type="dcterms:W3CDTF">2023-09-14T16:33:36Z</dcterms:modified>
</cp:coreProperties>
</file>